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325" r:id="rId5"/>
    <p:sldId id="326" r:id="rId6"/>
    <p:sldId id="338" r:id="rId7"/>
    <p:sldId id="327" r:id="rId8"/>
    <p:sldId id="328" r:id="rId9"/>
    <p:sldId id="329" r:id="rId10"/>
    <p:sldId id="330" r:id="rId11"/>
    <p:sldId id="331" r:id="rId12"/>
    <p:sldId id="332" r:id="rId13"/>
    <p:sldId id="333" r:id="rId14"/>
    <p:sldId id="334" r:id="rId15"/>
    <p:sldId id="33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09" autoAdjust="0"/>
    <p:restoredTop sz="95238" autoAdjust="0"/>
  </p:normalViewPr>
  <p:slideViewPr>
    <p:cSldViewPr snapToGrid="0">
      <p:cViewPr>
        <p:scale>
          <a:sx n="70" d="100"/>
          <a:sy n="70" d="100"/>
        </p:scale>
        <p:origin x="-1258" y="-37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pPr algn="ctr"/>
          <a:r>
            <a:rPr lang="en-US"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pPr algn="ctr"/>
          <a:r>
            <a:rPr lang="en-US"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pPr algn="ctr"/>
          <a:r>
            <a:rPr lang="en-US" dirty="0">
              <a:latin typeface="+mn-lt"/>
            </a:rPr>
            <a:t> USER 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dgm:spPr/>
      <dgm:t>
        <a:bodyPr/>
        <a:lstStyle/>
        <a:p>
          <a:pPr algn="ctr"/>
          <a:r>
            <a:rPr lang="en-US"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t>
        <a:bodyPr/>
        <a:lstStyle/>
        <a:p>
          <a:endParaRPr lang="en-US"/>
        </a:p>
      </dgm:t>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t>
        <a:bodyPr/>
        <a:lstStyle/>
        <a:p>
          <a:endParaRPr lang="en-US"/>
        </a:p>
      </dgm:t>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t>
        <a:bodyPr/>
        <a:lstStyle/>
        <a:p>
          <a:endParaRPr lang="en-US"/>
        </a:p>
      </dgm:t>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t>
        <a:bodyPr/>
        <a:lstStyle/>
        <a:p>
          <a:endParaRPr lang="en-US"/>
        </a:p>
      </dgm:t>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t>
        <a:bodyPr/>
        <a:lstStyle/>
        <a:p>
          <a:endParaRPr lang="en-US"/>
        </a:p>
      </dgm:t>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t>
        <a:bodyPr/>
        <a:lstStyle/>
        <a:p>
          <a:endParaRPr lang="en-US"/>
        </a:p>
      </dgm:t>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t>
        <a:bodyPr/>
        <a:lstStyle/>
        <a:p>
          <a:endParaRPr lang="en-US"/>
        </a:p>
      </dgm:t>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t>
        <a:bodyPr/>
        <a:lstStyle/>
        <a:p>
          <a:endParaRPr lang="en-US"/>
        </a:p>
      </dgm:t>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t>
        <a:bodyPr/>
        <a:lstStyle/>
        <a:p>
          <a:endParaRPr lang="en-US"/>
        </a:p>
      </dgm:t>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64516513-C9B3-4B52-A434-6178ACAB3599}" type="presOf" srcId="{91969DED-4CB8-4A14-A50B-3F7B848E46B5}" destId="{60D0713D-AF69-4AF8-B071-F65622790886}"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4CE397A6-DB48-4AAE-BCFB-3D992789379D}" type="presOf" srcId="{5E71F362-34DF-4EEC-92A3-0EFE450E05E4}" destId="{BA29120C-7C6B-4F62-9079-4AD528BC0744}"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D3D81948-D963-4D1E-AE16-9705EAF510FC}" srcId="{A66480AC-C0DE-4E5E-9ECD-9AE37E3FCB79}" destId="{A8C03FBB-4A75-4460-AEA6-DEAEB9C61496}" srcOrd="0" destOrd="0" parTransId="{4E972F7F-4B1B-47AA-A25B-1FFC561F1C76}" sibTransId="{67361508-930A-4A23-8CFC-BB56DA645C3C}"/>
    <dgm:cxn modelId="{4F4F82A2-02F1-492B-96C1-46C070BEFCE3}" srcId="{A66480AC-C0DE-4E5E-9ECD-9AE37E3FCB79}" destId="{D2FE027B-4161-41E1-B4D4-02AECB2E3FA0}" srcOrd="3" destOrd="0" parTransId="{88680CFE-3CE0-4842-B3D3-716D3B671238}" sibTransId="{4D59E06B-629C-40B5-96D3-423B7A56C945}"/>
    <dgm:cxn modelId="{9488AFF6-9066-454E-B3C3-57C8BC68F549}" type="presOf" srcId="{8A04F340-E8E1-4146-9905-E7ADCAEAABD7}" destId="{DADAA0C9-3E42-4088-8622-30E9F6EA139A}"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252B4FF4-6466-43C7-8436-08B55881B5BC}" type="presOf" srcId="{FD9CA14A-483C-4869-B0C1-7C5FB7EEDBCC}" destId="{E0D48281-565D-47A3-9B6C-576231178549}"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E636BFFB-0404-4D4B-B3F0-C64FDFD9DDEF}" srcId="{91969DED-4CB8-4A14-A50B-3F7B848E46B5}" destId="{8A04F340-E8E1-4146-9905-E7ADCAEAABD7}" srcOrd="0" destOrd="0" parTransId="{4EBD5EC2-45ED-4ED6-8376-97D155A911AE}" sibTransId="{F9CD2A04-6A34-4104-A971-391788B88F55}"/>
    <dgm:cxn modelId="{403E30EA-CA23-4A5A-9D22-DF82F93CFF08}" type="presOf" srcId="{A66480AC-C0DE-4E5E-9ECD-9AE37E3FCB79}" destId="{9FFA803F-EA25-49D8-A073-96E9747E345F}" srcOrd="0" destOrd="0" presId="urn:microsoft.com/office/officeart/2016/7/layout/BasicTimeline"/>
    <dgm:cxn modelId="{CB32A309-9CA9-4554-941D-519A91A9E733}" srcId="{D2FE027B-4161-41E1-B4D4-02AECB2E3FA0}" destId="{2BE415B7-7185-4956-8487-237B40BC0EE5}" srcOrd="0" destOrd="0" parTransId="{A38E847E-0D1D-4F40-9A71-4D5999ADE08B}" sibTransId="{F0D1C61C-E3F2-49BA-A2D8-C04A81308E5D}"/>
    <dgm:cxn modelId="{41643976-DEF5-44B7-B9E7-888F3AEFC45F}" type="presOf" srcId="{3CC73758-10C1-47F8-AFA7-1A986D4DDD60}" destId="{E712D073-0B15-4887-9DCE-A27BCACBC178}"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4837"/>
          <a:ext cx="6383338"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41599" y="2013575"/>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latin typeface="+mn-lt"/>
            </a:rPr>
            <a:t>Q3</a:t>
          </a:r>
        </a:p>
      </dsp:txBody>
      <dsp:txXfrm>
        <a:off x="141599" y="2013575"/>
        <a:ext cx="2048901" cy="423713"/>
      </dsp:txXfrm>
    </dsp:sp>
    <dsp:sp modelId="{BA29120C-7C6B-4F62-9079-4AD528BC0744}">
      <dsp:nvSpPr>
        <dsp:cNvPr id="0" name=""/>
        <dsp:cNvSpPr/>
      </dsp:nvSpPr>
      <dsp:spPr>
        <a:xfrm>
          <a:off x="1901" y="523079"/>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MARKET RESEARCH</a:t>
          </a:r>
        </a:p>
      </dsp:txBody>
      <dsp:txXfrm>
        <a:off x="33110" y="554288"/>
        <a:ext cx="2265879" cy="576901"/>
      </dsp:txXfrm>
    </dsp:sp>
    <dsp:sp modelId="{A95DB80B-444A-4D69-B205-3A801BB8524A}">
      <dsp:nvSpPr>
        <dsp:cNvPr id="0" name=""/>
        <dsp:cNvSpPr/>
      </dsp:nvSpPr>
      <dsp:spPr>
        <a:xfrm>
          <a:off x="1166050" y="1162399"/>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492011" y="1312386"/>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latin typeface="+mn-lt"/>
            </a:rPr>
            <a:t>Q4</a:t>
          </a:r>
        </a:p>
      </dsp:txBody>
      <dsp:txXfrm>
        <a:off x="1492011" y="1312386"/>
        <a:ext cx="2048901" cy="423713"/>
      </dsp:txXfrm>
    </dsp:sp>
    <dsp:sp modelId="{FA19A0AA-8B0B-4AA8-A80D-08CFFDD3F112}">
      <dsp:nvSpPr>
        <dsp:cNvPr id="0" name=""/>
        <dsp:cNvSpPr/>
      </dsp:nvSpPr>
      <dsp:spPr>
        <a:xfrm>
          <a:off x="1137927"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352313" y="2587275"/>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PRODUCT DEVELOPMENT</a:t>
          </a:r>
        </a:p>
      </dsp:txBody>
      <dsp:txXfrm>
        <a:off x="1383522" y="2618484"/>
        <a:ext cx="2265879" cy="576901"/>
      </dsp:txXfrm>
    </dsp:sp>
    <dsp:sp modelId="{DBD74D6B-057A-432C-9067-BF618C19EB2A}">
      <dsp:nvSpPr>
        <dsp:cNvPr id="0" name=""/>
        <dsp:cNvSpPr/>
      </dsp:nvSpPr>
      <dsp:spPr>
        <a:xfrm>
          <a:off x="2516462"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42424" y="2013575"/>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latin typeface="+mn-lt"/>
            </a:rPr>
            <a:t>Q1</a:t>
          </a:r>
        </a:p>
      </dsp:txBody>
      <dsp:txXfrm>
        <a:off x="2842424" y="2013575"/>
        <a:ext cx="2048901" cy="423713"/>
      </dsp:txXfrm>
    </dsp:sp>
    <dsp:sp modelId="{0F979253-FD39-4920-BFCA-78C564B167EA}">
      <dsp:nvSpPr>
        <dsp:cNvPr id="0" name=""/>
        <dsp:cNvSpPr/>
      </dsp:nvSpPr>
      <dsp:spPr>
        <a:xfrm>
          <a:off x="2488340"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702726" y="523079"/>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 USER TESTING</a:t>
          </a:r>
        </a:p>
      </dsp:txBody>
      <dsp:txXfrm>
        <a:off x="2733935" y="554288"/>
        <a:ext cx="2265879" cy="576901"/>
      </dsp:txXfrm>
    </dsp:sp>
    <dsp:sp modelId="{DCAE8A46-752C-4E82-84CE-E790E1F2918E}">
      <dsp:nvSpPr>
        <dsp:cNvPr id="0" name=""/>
        <dsp:cNvSpPr/>
      </dsp:nvSpPr>
      <dsp:spPr>
        <a:xfrm>
          <a:off x="3866875" y="1162399"/>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92836" y="1312386"/>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Q2</a:t>
          </a:r>
        </a:p>
      </dsp:txBody>
      <dsp:txXfrm>
        <a:off x="4192836" y="1312386"/>
        <a:ext cx="2048901" cy="423713"/>
      </dsp:txXfrm>
    </dsp:sp>
    <dsp:sp modelId="{B6459BF8-D2C3-4018-9C28-98667DC203F4}">
      <dsp:nvSpPr>
        <dsp:cNvPr id="0" name=""/>
        <dsp:cNvSpPr/>
      </dsp:nvSpPr>
      <dsp:spPr>
        <a:xfrm>
          <a:off x="3838752"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053139" y="2587275"/>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t>PRODUCT LAUNCH</a:t>
          </a:r>
        </a:p>
      </dsp:txBody>
      <dsp:txXfrm>
        <a:off x="4084348" y="2618484"/>
        <a:ext cx="2265879" cy="576901"/>
      </dsp:txXfrm>
    </dsp:sp>
    <dsp:sp modelId="{086FB9B1-82B2-4197-8B33-6E7FF94F8D2E}">
      <dsp:nvSpPr>
        <dsp:cNvPr id="0" name=""/>
        <dsp:cNvSpPr/>
      </dsp:nvSpPr>
      <dsp:spPr>
        <a:xfrm>
          <a:off x="5217287"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189165"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pPr/>
              <a:t>2/1/2025</a:t>
            </a:fld>
            <a:endParaRPr lang="en-US" dirty="0"/>
          </a:p>
        </p:txBody>
      </p:sp>
      <p:sp>
        <p:nvSpPr>
          <p:cNvPr id="4" name="Footer Placeholder 3">
            <a:extLst>
              <a:ext uri="{FF2B5EF4-FFF2-40B4-BE49-F238E27FC236}">
                <a16:creationId xmlns:a16="http://schemas.microsoft.com/office/drawing/2014/main" xmlns=""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pPr/>
              <a:t>‹#›</a:t>
            </a:fld>
            <a:endParaRPr lang="en-US" dirty="0"/>
          </a:p>
        </p:txBody>
      </p:sp>
    </p:spTree>
    <p:extLst>
      <p:ext uri="{BB962C8B-B14F-4D97-AF65-F5344CB8AC3E}">
        <p14:creationId xmlns:p14="http://schemas.microsoft.com/office/powerpoint/2010/main" xmlns=""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pPr/>
              <a:t>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pPr/>
              <a:t>‹#›</a:t>
            </a:fld>
            <a:endParaRPr lang="en-US" dirty="0"/>
          </a:p>
        </p:txBody>
      </p:sp>
    </p:spTree>
    <p:extLst>
      <p:ext uri="{BB962C8B-B14F-4D97-AF65-F5344CB8AC3E}">
        <p14:creationId xmlns:p14="http://schemas.microsoft.com/office/powerpoint/2010/main" xmlns=""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6.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3.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9.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xmlns="" id="{D0CBB0B7-F53E-97B4-C0F5-2D1842F1D237}"/>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xmlns="" id="{EABE1252-9BC4-8186-499A-2A7107C2945E}"/>
              </a:ext>
              <a:ext uri="{C183D7F6-B498-43B3-948B-1728B52AA6E4}">
                <adec:decorative xmlns:adec="http://schemas.microsoft.com/office/drawing/2017/decorative" xmlns=""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xmlns=""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83F9824-10E6-81A0-0A31-9658CC0091BE}"/>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xmlns=""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EE4764D-8226-78DF-9303-299C95FA31F7}"/>
              </a:ext>
              <a:ext uri="{C183D7F6-B498-43B3-948B-1728B52AA6E4}">
                <adec:decorative xmlns:adec="http://schemas.microsoft.com/office/drawing/2017/decorative" xmlns=""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xmlns="" id="{77C27D79-5B49-F06F-29C2-BF642952740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xmlns=""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xmlns=""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xmlns=""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xmlns=""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xmlns="" id="{5D003ACC-3116-807F-81D2-E8057D4C2C0F}"/>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xmlns=""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xmlns=""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647051E-220B-9586-3E85-05AF9DC9B680}"/>
              </a:ext>
              <a:ext uri="{C183D7F6-B498-43B3-948B-1728B52AA6E4}">
                <adec:decorative xmlns:adec="http://schemas.microsoft.com/office/drawing/2017/decorative" xmlns=""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xmlns=""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xmlns="" id="{7FA0390C-256A-CE3C-1348-C39DBAE01D8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xmlns=""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xmlns="" id="{0B3FCFB4-857F-ED0B-D469-F2A392F06BE2}"/>
              </a:ext>
              <a:ext uri="{C183D7F6-B498-43B3-948B-1728B52AA6E4}">
                <adec:decorative xmlns:adec="http://schemas.microsoft.com/office/drawing/2017/decorative" xmlns=""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0E0604BC-34A9-95A0-8560-88E7547176F4}"/>
              </a:ext>
              <a:ext uri="{C183D7F6-B498-43B3-948B-1728B52AA6E4}">
                <adec:decorative xmlns:adec="http://schemas.microsoft.com/office/drawing/2017/decorative" xmlns=""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xmlns="" id="{FF2F08ED-0715-2E8A-476E-A005A7D75B5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248277F-DB00-5149-6533-E8AEF0BAD4D5}"/>
              </a:ext>
              <a:ext uri="{C183D7F6-B498-43B3-948B-1728B52AA6E4}">
                <adec:decorative xmlns:adec="http://schemas.microsoft.com/office/drawing/2017/decorative" xmlns=""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xmlns="" id="{8067A69A-84EE-0E71-D053-F462EBCC8E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xmlns=""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xmlns="" id="{3397A4D6-9D7A-63FE-63C9-A585FFE05579}"/>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xmlns=""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7C8AFE-E640-9C6A-F20C-CDE1D4EF5745}"/>
              </a:ext>
              <a:ext uri="{C183D7F6-B498-43B3-948B-1728B52AA6E4}">
                <adec:decorative xmlns:adec="http://schemas.microsoft.com/office/drawing/2017/decorative" xmlns=""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xmlns="" id="{31CF2607-B5C7-9992-C51D-DD5E7FC5FB3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xmlns=""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xmlns=""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397A4D6-9D7A-63FE-63C9-A585FFE05579}"/>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xmlns=""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pic>
        <p:nvPicPr>
          <p:cNvPr id="10" name="Graphic 9">
            <a:extLst>
              <a:ext uri="{FF2B5EF4-FFF2-40B4-BE49-F238E27FC236}">
                <a16:creationId xmlns:a16="http://schemas.microsoft.com/office/drawing/2014/main" xmlns=""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xmlns=""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B5EA319-BD06-493B-D1CD-EC2AF739443B}"/>
              </a:ext>
              <a:ext uri="{C183D7F6-B498-43B3-948B-1728B52AA6E4}">
                <adec:decorative xmlns:adec="http://schemas.microsoft.com/office/drawing/2017/decorative" xmlns=""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xmlns="" id="{8560446E-E817-5E2A-D76A-43A4168EF19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xmlns=""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dirty="0"/>
              <a:t>Click to edit Master title style</a:t>
            </a:r>
          </a:p>
        </p:txBody>
      </p:sp>
      <p:sp>
        <p:nvSpPr>
          <p:cNvPr id="11" name="Content Placeholder 2">
            <a:extLst>
              <a:ext uri="{FF2B5EF4-FFF2-40B4-BE49-F238E27FC236}">
                <a16:creationId xmlns:a16="http://schemas.microsoft.com/office/drawing/2014/main" xmlns=""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xmlns=""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xmlns="" id="{A931BC73-A262-809F-6027-25B33F16B5F3}"/>
              </a:ext>
              <a:ext uri="{C183D7F6-B498-43B3-948B-1728B52AA6E4}">
                <adec:decorative xmlns:adec="http://schemas.microsoft.com/office/drawing/2017/decorative" xmlns=""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EFAEA2C9-0142-1847-0FE5-307C101C610D}"/>
              </a:ext>
              <a:ext uri="{C183D7F6-B498-43B3-948B-1728B52AA6E4}">
                <adec:decorative xmlns:adec="http://schemas.microsoft.com/office/drawing/2017/decorative" xmlns=""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xmlns=""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xmlns=""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9F0B854-EF27-FB51-FED5-D9C462D789D0}"/>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xmlns=""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xmlns=""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33596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xmlns=""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xmlns=""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0.xml"/><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979680-7C22-BFF1-165D-52AB411C0F66}"/>
              </a:ext>
            </a:extLst>
          </p:cNvPr>
          <p:cNvSpPr>
            <a:spLocks noGrp="1"/>
          </p:cNvSpPr>
          <p:nvPr>
            <p:ph type="title"/>
          </p:nvPr>
        </p:nvSpPr>
        <p:spPr>
          <a:xfrm>
            <a:off x="825246" y="3058287"/>
            <a:ext cx="5916168" cy="3508248"/>
          </a:xfrm>
        </p:spPr>
        <p:txBody>
          <a:bodyPr>
            <a:normAutofit fontScale="90000"/>
          </a:bodyPr>
          <a:lstStyle/>
          <a:p>
            <a:r>
              <a:rPr lang="en-US" b="1" u="sng" dirty="0" smtClean="0">
                <a:solidFill>
                  <a:schemeClr val="accent2"/>
                </a:solidFill>
                <a:latin typeface="Segoe UI Black" pitchFamily="34" charset="0"/>
                <a:ea typeface="Segoe UI Black" pitchFamily="34" charset="0"/>
              </a:rPr>
              <a:t/>
            </a:r>
            <a:br>
              <a:rPr lang="en-US" b="1" u="sng" dirty="0" smtClean="0">
                <a:solidFill>
                  <a:schemeClr val="accent2"/>
                </a:solidFill>
                <a:latin typeface="Segoe UI Black" pitchFamily="34" charset="0"/>
                <a:ea typeface="Segoe UI Black" pitchFamily="34" charset="0"/>
              </a:rPr>
            </a:br>
            <a:r>
              <a:rPr lang="en-US" b="1" u="sng" dirty="0" smtClean="0">
                <a:solidFill>
                  <a:schemeClr val="accent2"/>
                </a:solidFill>
                <a:latin typeface="Segoe UI Black" pitchFamily="34" charset="0"/>
                <a:ea typeface="Segoe UI Black" pitchFamily="34" charset="0"/>
              </a:rPr>
              <a:t/>
            </a:r>
            <a:br>
              <a:rPr lang="en-US" b="1" u="sng" dirty="0" smtClean="0">
                <a:solidFill>
                  <a:schemeClr val="accent2"/>
                </a:solidFill>
                <a:latin typeface="Segoe UI Black" pitchFamily="34" charset="0"/>
                <a:ea typeface="Segoe UI Black" pitchFamily="34" charset="0"/>
              </a:rPr>
            </a:br>
            <a:r>
              <a:rPr lang="en-US" b="1" u="sng" dirty="0" smtClean="0">
                <a:solidFill>
                  <a:schemeClr val="accent2"/>
                </a:solidFill>
                <a:latin typeface="Segoe UI Black" pitchFamily="34" charset="0"/>
                <a:ea typeface="Segoe UI Black" pitchFamily="34" charset="0"/>
              </a:rPr>
              <a:t>Personal finance management</a:t>
            </a:r>
            <a:br>
              <a:rPr lang="en-US" b="1" u="sng" dirty="0" smtClean="0">
                <a:solidFill>
                  <a:schemeClr val="accent2"/>
                </a:solidFill>
                <a:latin typeface="Segoe UI Black" pitchFamily="34" charset="0"/>
                <a:ea typeface="Segoe UI Black" pitchFamily="34" charset="0"/>
              </a:rPr>
            </a:br>
            <a:r>
              <a:rPr lang="en-US" b="1" u="sng" dirty="0" smtClean="0">
                <a:solidFill>
                  <a:schemeClr val="accent2"/>
                </a:solidFill>
                <a:latin typeface="Segoe UI Black" pitchFamily="34" charset="0"/>
                <a:ea typeface="Segoe UI Black" pitchFamily="34" charset="0"/>
              </a:rPr>
              <a:t/>
            </a:r>
            <a:br>
              <a:rPr lang="en-US" b="1" u="sng" dirty="0" smtClean="0">
                <a:solidFill>
                  <a:schemeClr val="accent2"/>
                </a:solidFill>
                <a:latin typeface="Segoe UI Black" pitchFamily="34" charset="0"/>
                <a:ea typeface="Segoe UI Black" pitchFamily="34" charset="0"/>
              </a:rPr>
            </a:br>
            <a:r>
              <a:rPr lang="en-US" b="1" u="sng" dirty="0" smtClean="0">
                <a:solidFill>
                  <a:schemeClr val="accent2"/>
                </a:solidFill>
                <a:latin typeface="Segoe UI Black" pitchFamily="34" charset="0"/>
                <a:ea typeface="Segoe UI Black" pitchFamily="34" charset="0"/>
              </a:rPr>
              <a:t/>
            </a:r>
            <a:br>
              <a:rPr lang="en-US" b="1" u="sng" dirty="0" smtClean="0">
                <a:solidFill>
                  <a:schemeClr val="accent2"/>
                </a:solidFill>
                <a:latin typeface="Segoe UI Black" pitchFamily="34" charset="0"/>
                <a:ea typeface="Segoe UI Black" pitchFamily="34" charset="0"/>
              </a:rPr>
            </a:br>
            <a:r>
              <a:rPr lang="en-US" b="1" u="sng" dirty="0" smtClean="0">
                <a:solidFill>
                  <a:schemeClr val="accent2"/>
                </a:solidFill>
                <a:latin typeface="Segoe UI Black" pitchFamily="34" charset="0"/>
                <a:ea typeface="Segoe UI Black" pitchFamily="34" charset="0"/>
              </a:rPr>
              <a:t/>
            </a:r>
            <a:br>
              <a:rPr lang="en-US" b="1" u="sng" dirty="0" smtClean="0">
                <a:solidFill>
                  <a:schemeClr val="accent2"/>
                </a:solidFill>
                <a:latin typeface="Segoe UI Black" pitchFamily="34" charset="0"/>
                <a:ea typeface="Segoe UI Black" pitchFamily="34" charset="0"/>
              </a:rPr>
            </a:br>
            <a:r>
              <a:rPr lang="en-US" sz="2200" b="1" u="sng" dirty="0" smtClean="0">
                <a:solidFill>
                  <a:schemeClr val="accent2"/>
                </a:solidFill>
                <a:latin typeface="Sitka Text" pitchFamily="2" charset="0"/>
                <a:ea typeface="Segoe UI Black" pitchFamily="34" charset="0"/>
              </a:rPr>
              <a:t>“a simple and effective to manage your finances”</a:t>
            </a:r>
            <a:endParaRPr lang="en-US" sz="2200" b="1" u="sng" dirty="0">
              <a:solidFill>
                <a:schemeClr val="accent2"/>
              </a:solidFill>
              <a:latin typeface="Sitka Text" pitchFamily="2" charset="0"/>
              <a:ea typeface="Segoe UI Black" pitchFamily="34" charset="0"/>
            </a:endParaRPr>
          </a:p>
        </p:txBody>
      </p:sp>
      <p:sp>
        <p:nvSpPr>
          <p:cNvPr id="3" name="Text Placeholder 2">
            <a:extLst>
              <a:ext uri="{FF2B5EF4-FFF2-40B4-BE49-F238E27FC236}">
                <a16:creationId xmlns:a16="http://schemas.microsoft.com/office/drawing/2014/main" xmlns="" id="{302F459B-002E-E89C-3A0E-589730DD7197}"/>
              </a:ext>
            </a:extLst>
          </p:cNvPr>
          <p:cNvSpPr>
            <a:spLocks noGrp="1"/>
          </p:cNvSpPr>
          <p:nvPr>
            <p:ph type="body" sz="quarter" idx="10"/>
          </p:nvPr>
        </p:nvSpPr>
        <p:spPr>
          <a:xfrm>
            <a:off x="768096" y="5568696"/>
            <a:ext cx="5276088" cy="859536"/>
          </a:xfrm>
        </p:spPr>
        <p:txBody>
          <a:bodyPr/>
          <a:lstStyle/>
          <a:p>
            <a:endParaRPr lang="en-US" dirty="0"/>
          </a:p>
          <a:p>
            <a:endParaRPr lang="en-US" dirty="0"/>
          </a:p>
        </p:txBody>
      </p:sp>
      <p:pic>
        <p:nvPicPr>
          <p:cNvPr id="5" name="Picture Placeholder 4" descr="People at the beach">
            <a:extLst>
              <a:ext uri="{FF2B5EF4-FFF2-40B4-BE49-F238E27FC236}">
                <a16:creationId xmlns:a16="http://schemas.microsoft.com/office/drawing/2014/main" xmlns="" id="{0672830B-5F52-9AD6-1CF1-D12BDF673ACE}"/>
              </a:ext>
            </a:extLst>
          </p:cNvPr>
          <p:cNvPicPr>
            <a:picLocks noGrp="1" noChangeAspect="1"/>
          </p:cNvPicPr>
          <p:nvPr>
            <p:ph type="pic" sz="quarter" idx="11"/>
          </p:nvPr>
        </p:nvPicPr>
        <p:blipFill>
          <a:blip r:embed="rId2"/>
          <a:srcRect t="62" b="62"/>
          <a:stretch/>
        </p:blipFill>
        <p:spPr>
          <a:xfrm>
            <a:off x="7696962" y="1014412"/>
            <a:ext cx="4048124" cy="4962525"/>
          </a:xfrm>
        </p:spPr>
      </p:pic>
      <p:pic>
        <p:nvPicPr>
          <p:cNvPr id="6" name="Picture 5" descr="piggy bank.jpg"/>
          <p:cNvPicPr>
            <a:picLocks noChangeAspect="1"/>
          </p:cNvPicPr>
          <p:nvPr/>
        </p:nvPicPr>
        <p:blipFill>
          <a:blip r:embed="rId3"/>
          <a:stretch>
            <a:fillRect/>
          </a:stretch>
        </p:blipFill>
        <p:spPr>
          <a:xfrm>
            <a:off x="7773012" y="1209675"/>
            <a:ext cx="2228237" cy="2961925"/>
          </a:xfrm>
          <a:prstGeom prst="rect">
            <a:avLst/>
          </a:prstGeom>
          <a:ln>
            <a:noFill/>
          </a:ln>
          <a:effectLst>
            <a:softEdge rad="112500"/>
          </a:effectLst>
        </p:spPr>
      </p:pic>
      <p:pic>
        <p:nvPicPr>
          <p:cNvPr id="7" name="Picture 6" descr="wallet.jpg"/>
          <p:cNvPicPr>
            <a:picLocks noChangeAspect="1"/>
          </p:cNvPicPr>
          <p:nvPr/>
        </p:nvPicPr>
        <p:blipFill>
          <a:blip r:embed="rId4"/>
          <a:stretch>
            <a:fillRect/>
          </a:stretch>
        </p:blipFill>
        <p:spPr>
          <a:xfrm>
            <a:off x="7793332" y="4200526"/>
            <a:ext cx="2606132" cy="1802128"/>
          </a:xfrm>
          <a:prstGeom prst="rect">
            <a:avLst/>
          </a:prstGeom>
          <a:ln>
            <a:noFill/>
          </a:ln>
          <a:effectLst>
            <a:softEdge rad="112500"/>
          </a:effectLst>
        </p:spPr>
      </p:pic>
      <p:pic>
        <p:nvPicPr>
          <p:cNvPr id="8" name="Picture 7" descr="wallet,.jpg"/>
          <p:cNvPicPr>
            <a:picLocks noChangeAspect="1"/>
          </p:cNvPicPr>
          <p:nvPr/>
        </p:nvPicPr>
        <p:blipFill>
          <a:blip r:embed="rId5"/>
          <a:stretch>
            <a:fillRect/>
          </a:stretch>
        </p:blipFill>
        <p:spPr>
          <a:xfrm>
            <a:off x="10058401" y="1343025"/>
            <a:ext cx="1582452" cy="2714625"/>
          </a:xfrm>
          <a:prstGeom prst="rect">
            <a:avLst/>
          </a:prstGeom>
          <a:ln>
            <a:noFill/>
          </a:ln>
          <a:effectLst>
            <a:softEdge rad="112500"/>
          </a:effectLst>
        </p:spPr>
      </p:pic>
      <p:pic>
        <p:nvPicPr>
          <p:cNvPr id="9" name="Picture 8" descr="pig.jpg"/>
          <p:cNvPicPr>
            <a:picLocks noChangeAspect="1"/>
          </p:cNvPicPr>
          <p:nvPr/>
        </p:nvPicPr>
        <p:blipFill>
          <a:blip r:embed="rId6"/>
          <a:stretch>
            <a:fillRect/>
          </a:stretch>
        </p:blipFill>
        <p:spPr>
          <a:xfrm>
            <a:off x="10242443" y="4257675"/>
            <a:ext cx="1452380" cy="1619250"/>
          </a:xfrm>
          <a:prstGeom prst="rect">
            <a:avLst/>
          </a:prstGeom>
          <a:ln>
            <a:noFill/>
          </a:ln>
          <a:effectLst>
            <a:softEdge rad="112500"/>
          </a:effectLst>
        </p:spPr>
      </p:pic>
    </p:spTree>
    <p:extLst>
      <p:ext uri="{BB962C8B-B14F-4D97-AF65-F5344CB8AC3E}">
        <p14:creationId xmlns:p14="http://schemas.microsoft.com/office/powerpoint/2010/main" xmlns="" val="3262765544"/>
      </p:ext>
    </p:extLst>
  </p:cSld>
  <p:clrMapOvr>
    <a:masterClrMapping/>
  </p:clrMapOvr>
  <p:transition>
    <p:wheel spokes="8"/>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DCC4E6D-ED41-3B9C-A04D-0DD72A5B0E24}"/>
              </a:ext>
            </a:extLst>
          </p:cNvPr>
          <p:cNvSpPr>
            <a:spLocks noGrp="1"/>
          </p:cNvSpPr>
          <p:nvPr>
            <p:ph type="title"/>
          </p:nvPr>
        </p:nvSpPr>
        <p:spPr>
          <a:xfrm>
            <a:off x="777240" y="365760"/>
            <a:ext cx="10890504" cy="1545336"/>
          </a:xfrm>
        </p:spPr>
        <p:txBody>
          <a:bodyPr/>
          <a:lstStyle/>
          <a:p>
            <a:r>
              <a:rPr lang="en-US" dirty="0" smtClean="0">
                <a:latin typeface="Berlin Sans FB Demi" pitchFamily="34" charset="0"/>
              </a:rPr>
              <a:t>CONCLUSION…</a:t>
            </a:r>
            <a:endParaRPr lang="en-US" dirty="0">
              <a:latin typeface="Berlin Sans FB Demi" pitchFamily="34" charset="0"/>
            </a:endParaRPr>
          </a:p>
        </p:txBody>
      </p:sp>
      <p:sp>
        <p:nvSpPr>
          <p:cNvPr id="5" name="Content Placeholder 4">
            <a:extLst>
              <a:ext uri="{FF2B5EF4-FFF2-40B4-BE49-F238E27FC236}">
                <a16:creationId xmlns:a16="http://schemas.microsoft.com/office/drawing/2014/main" xmlns="" id="{94B2A761-53FB-6C7B-DA9E-26D46207B5BE}"/>
              </a:ext>
            </a:extLst>
          </p:cNvPr>
          <p:cNvSpPr>
            <a:spLocks noGrp="1"/>
          </p:cNvSpPr>
          <p:nvPr>
            <p:ph idx="1"/>
          </p:nvPr>
        </p:nvSpPr>
        <p:spPr>
          <a:xfrm>
            <a:off x="777240" y="2828925"/>
            <a:ext cx="6061710" cy="2581276"/>
          </a:xfrm>
        </p:spPr>
        <p:txBody>
          <a:bodyPr>
            <a:normAutofit lnSpcReduction="10000"/>
          </a:bodyPr>
          <a:lstStyle/>
          <a:p>
            <a:r>
              <a:rPr lang="en-US" dirty="0" smtClean="0">
                <a:latin typeface="Cambria" pitchFamily="18" charset="0"/>
                <a:ea typeface="Cambria" pitchFamily="18" charset="0"/>
              </a:rPr>
              <a:t>Personal finance management is important for financial stability.</a:t>
            </a:r>
          </a:p>
          <a:p>
            <a:r>
              <a:rPr lang="en-US" dirty="0" smtClean="0">
                <a:latin typeface="Cambria" pitchFamily="18" charset="0"/>
                <a:ea typeface="Cambria" pitchFamily="18" charset="0"/>
              </a:rPr>
              <a:t>The personal finance management system provides a simple and effective way to track income and expenses.</a:t>
            </a:r>
          </a:p>
          <a:p>
            <a:r>
              <a:rPr lang="en-US" dirty="0" smtClean="0">
                <a:latin typeface="Cambria" pitchFamily="18" charset="0"/>
                <a:ea typeface="Cambria" pitchFamily="18" charset="0"/>
              </a:rPr>
              <a:t>The system is implemented using C programming.</a:t>
            </a:r>
            <a:endParaRPr lang="en-US" dirty="0">
              <a:latin typeface="Cambria" pitchFamily="18" charset="0"/>
              <a:ea typeface="Cambria" pitchFamily="18" charset="0"/>
            </a:endParaRPr>
          </a:p>
          <a:p>
            <a:pPr>
              <a:buNone/>
            </a:pPr>
            <a:endParaRPr lang="en-US" dirty="0"/>
          </a:p>
          <a:p>
            <a:endParaRPr lang="en-US" dirty="0"/>
          </a:p>
        </p:txBody>
      </p:sp>
      <p:graphicFrame>
        <p:nvGraphicFramePr>
          <p:cNvPr id="7" name="Table Placeholder 2">
            <a:extLst>
              <a:ext uri="{FF2B5EF4-FFF2-40B4-BE49-F238E27FC236}">
                <a16:creationId xmlns:a16="http://schemas.microsoft.com/office/drawing/2014/main" xmlns="" id="{FF220D15-C864-12C9-055A-DB44DD16F45E}"/>
              </a:ext>
            </a:extLst>
          </p:cNvPr>
          <p:cNvGraphicFramePr>
            <a:graphicFrameLocks noGrp="1"/>
          </p:cNvGraphicFramePr>
          <p:nvPr>
            <p:ph idx="13"/>
            <p:extLst>
              <p:ext uri="{D42A27DB-BD31-4B8C-83A1-F6EECF244321}">
                <p14:modId xmlns:p14="http://schemas.microsoft.com/office/powerpoint/2010/main" xmlns="" val="2475220661"/>
              </p:ext>
            </p:extLst>
          </p:nvPr>
        </p:nvGraphicFramePr>
        <p:xfrm>
          <a:off x="26816051" y="-1300480"/>
          <a:ext cx="1218433" cy="10607040"/>
        </p:xfrm>
        <a:graphic>
          <a:graphicData uri="http://schemas.openxmlformats.org/drawingml/2006/table">
            <a:tbl>
              <a:tblPr firstRow="1" bandRow="1">
                <a:tableStyleId>{17292A2E-F333-43FB-9621-5CBBE7FDCDCB}</a:tableStyleId>
              </a:tblPr>
              <a:tblGrid>
                <a:gridCol w="307207">
                  <a:extLst>
                    <a:ext uri="{9D8B030D-6E8A-4147-A177-3AD203B41FA5}">
                      <a16:colId xmlns:a16="http://schemas.microsoft.com/office/drawing/2014/main" xmlns="" val="30750867"/>
                    </a:ext>
                  </a:extLst>
                </a:gridCol>
                <a:gridCol w="399897">
                  <a:extLst>
                    <a:ext uri="{9D8B030D-6E8A-4147-A177-3AD203B41FA5}">
                      <a16:colId xmlns:a16="http://schemas.microsoft.com/office/drawing/2014/main" xmlns="" val="1038941322"/>
                    </a:ext>
                  </a:extLst>
                </a:gridCol>
                <a:gridCol w="208280">
                  <a:extLst>
                    <a:ext uri="{9D8B030D-6E8A-4147-A177-3AD203B41FA5}">
                      <a16:colId xmlns:a16="http://schemas.microsoft.com/office/drawing/2014/main" xmlns="" val="529645500"/>
                    </a:ext>
                  </a:extLst>
                </a:gridCol>
                <a:gridCol w="303049">
                  <a:extLst>
                    <a:ext uri="{9D8B030D-6E8A-4147-A177-3AD203B41FA5}">
                      <a16:colId xmlns:a16="http://schemas.microsoft.com/office/drawing/2014/main" xmlns="" val="3469610457"/>
                    </a:ext>
                  </a:extLst>
                </a:gridCol>
              </a:tblGrid>
              <a:tr h="5262004">
                <a:tc>
                  <a:txBody>
                    <a:bodyPr/>
                    <a:lstStyle/>
                    <a:p>
                      <a:pPr algn="ctr"/>
                      <a:r>
                        <a:rPr lang="en-US" dirty="0"/>
                        <a:t>Quarter</a:t>
                      </a:r>
                    </a:p>
                  </a:txBody>
                  <a:tcPr anchor="ctr"/>
                </a:tc>
                <a:tc>
                  <a:txBody>
                    <a:bodyPr/>
                    <a:lstStyle/>
                    <a:p>
                      <a:pPr algn="ctr"/>
                      <a:r>
                        <a:rPr lang="en-US" dirty="0"/>
                        <a:t>Revenue 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xmlns="" val="4251432886"/>
                  </a:ext>
                </a:extLst>
              </a:tr>
              <a:tr h="692369">
                <a:tc>
                  <a:txBody>
                    <a:bodyPr/>
                    <a:lstStyle/>
                    <a:p>
                      <a:pPr algn="ctr"/>
                      <a:r>
                        <a:rPr lang="en-US"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xmlns="" val="360240625"/>
                  </a:ext>
                </a:extLst>
              </a:tr>
              <a:tr h="692369">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xmlns="" val="2762393470"/>
                  </a:ext>
                </a:extLst>
              </a:tr>
              <a:tr h="692369">
                <a:tc>
                  <a:txBody>
                    <a:bodyPr/>
                    <a:lstStyle/>
                    <a:p>
                      <a:pPr algn="ctr"/>
                      <a:r>
                        <a:rPr lang="en-US"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xmlns="" val="1311364400"/>
                  </a:ext>
                </a:extLst>
              </a:tr>
              <a:tr h="692369">
                <a:tc>
                  <a:txBody>
                    <a:bodyPr/>
                    <a:lstStyle/>
                    <a:p>
                      <a:pPr algn="ctr"/>
                      <a:r>
                        <a:rPr lang="en-US"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xmlns="" val="2526263980"/>
                  </a:ext>
                </a:extLst>
              </a:tr>
            </a:tbl>
          </a:graphicData>
        </a:graphic>
      </p:graphicFrame>
      <p:sp>
        <p:nvSpPr>
          <p:cNvPr id="3" name="Slide Number Placeholder 2">
            <a:extLst>
              <a:ext uri="{FF2B5EF4-FFF2-40B4-BE49-F238E27FC236}">
                <a16:creationId xmlns:a16="http://schemas.microsoft.com/office/drawing/2014/main" xmlns=""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10</a:t>
            </a:fld>
            <a:endParaRPr lang="en-US" dirty="0"/>
          </a:p>
        </p:txBody>
      </p:sp>
      <p:pic>
        <p:nvPicPr>
          <p:cNvPr id="6" name="Picture 5" descr="f.jpg"/>
          <p:cNvPicPr>
            <a:picLocks noChangeAspect="1"/>
          </p:cNvPicPr>
          <p:nvPr/>
        </p:nvPicPr>
        <p:blipFill>
          <a:blip r:embed="rId2"/>
          <a:stretch>
            <a:fillRect/>
          </a:stretch>
        </p:blipFill>
        <p:spPr>
          <a:xfrm>
            <a:off x="7162800" y="2114549"/>
            <a:ext cx="2655569" cy="1914525"/>
          </a:xfrm>
          <a:prstGeom prst="rect">
            <a:avLst/>
          </a:prstGeom>
          <a:ln>
            <a:noFill/>
          </a:ln>
          <a:effectLst>
            <a:outerShdw blurRad="190500" algn="tl" rotWithShape="0">
              <a:srgbClr val="000000">
                <a:alpha val="70000"/>
              </a:srgbClr>
            </a:outerShdw>
          </a:effectLst>
        </p:spPr>
      </p:pic>
      <p:pic>
        <p:nvPicPr>
          <p:cNvPr id="8" name="Picture 7" descr="g.jpg"/>
          <p:cNvPicPr>
            <a:picLocks noChangeAspect="1"/>
          </p:cNvPicPr>
          <p:nvPr/>
        </p:nvPicPr>
        <p:blipFill>
          <a:blip r:embed="rId3"/>
          <a:stretch>
            <a:fillRect/>
          </a:stretch>
        </p:blipFill>
        <p:spPr>
          <a:xfrm>
            <a:off x="8124825" y="4333875"/>
            <a:ext cx="2733675" cy="2238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155373387"/>
      </p:ext>
    </p:extLst>
  </p:cSld>
  <p:clrMapOvr>
    <a:masterClrMapping/>
  </p:clrMapOvr>
  <p:transition>
    <p:comb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968167B-5A2E-FCAC-1623-F839F32BD90C}"/>
              </a:ext>
            </a:extLst>
          </p:cNvPr>
          <p:cNvSpPr>
            <a:spLocks noGrp="1"/>
          </p:cNvSpPr>
          <p:nvPr>
            <p:ph type="title"/>
          </p:nvPr>
        </p:nvSpPr>
        <p:spPr>
          <a:xfrm>
            <a:off x="202474" y="1992086"/>
            <a:ext cx="10890504" cy="4354285"/>
          </a:xfrm>
        </p:spPr>
        <p:txBody>
          <a:bodyPr>
            <a:normAutofit fontScale="90000"/>
          </a:bodyPr>
          <a:lstStyle/>
          <a:p>
            <a:r>
              <a:rPr lang="en-US" sz="6000" dirty="0" smtClean="0">
                <a:latin typeface="Berlin Sans FB Demi" pitchFamily="34" charset="0"/>
              </a:rPr>
              <a:t>Future work…</a:t>
            </a:r>
            <a:br>
              <a:rPr lang="en-US" sz="6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3200" dirty="0" smtClean="0">
                <a:latin typeface="Cambria" pitchFamily="18" charset="0"/>
                <a:ea typeface="Cambria" pitchFamily="18" charset="0"/>
              </a:rPr>
              <a:t>* Add more features, such as budgeting and goal setting.</a:t>
            </a:r>
            <a:br>
              <a:rPr lang="en-US" sz="3200" dirty="0" smtClean="0">
                <a:latin typeface="Cambria" pitchFamily="18" charset="0"/>
                <a:ea typeface="Cambria" pitchFamily="18" charset="0"/>
              </a:rPr>
            </a:br>
            <a:r>
              <a:rPr lang="en-US" sz="3200" dirty="0" smtClean="0">
                <a:latin typeface="Cambria" pitchFamily="18" charset="0"/>
                <a:ea typeface="Cambria" pitchFamily="18" charset="0"/>
              </a:rPr>
              <a:t/>
            </a:r>
            <a:br>
              <a:rPr lang="en-US" sz="3200" dirty="0" smtClean="0">
                <a:latin typeface="Cambria" pitchFamily="18" charset="0"/>
                <a:ea typeface="Cambria" pitchFamily="18" charset="0"/>
              </a:rPr>
            </a:br>
            <a:r>
              <a:rPr lang="en-US" sz="3200" dirty="0" smtClean="0">
                <a:latin typeface="Cambria" pitchFamily="18" charset="0"/>
                <a:ea typeface="Cambria" pitchFamily="18" charset="0"/>
              </a:rPr>
              <a:t>*Implement data encryption for security.</a:t>
            </a:r>
            <a:br>
              <a:rPr lang="en-US" sz="3200" dirty="0" smtClean="0">
                <a:latin typeface="Cambria" pitchFamily="18" charset="0"/>
                <a:ea typeface="Cambria" pitchFamily="18" charset="0"/>
              </a:rPr>
            </a:br>
            <a:r>
              <a:rPr lang="en-US" sz="3200" dirty="0" smtClean="0">
                <a:latin typeface="Cambria" pitchFamily="18" charset="0"/>
                <a:ea typeface="Cambria" pitchFamily="18" charset="0"/>
              </a:rPr>
              <a:t/>
            </a:r>
            <a:br>
              <a:rPr lang="en-US" sz="3200" dirty="0" smtClean="0">
                <a:latin typeface="Cambria" pitchFamily="18" charset="0"/>
                <a:ea typeface="Cambria" pitchFamily="18" charset="0"/>
              </a:rPr>
            </a:br>
            <a:r>
              <a:rPr lang="en-US" sz="3200" dirty="0" smtClean="0">
                <a:latin typeface="Cambria" pitchFamily="18" charset="0"/>
                <a:ea typeface="Cambria" pitchFamily="18" charset="0"/>
              </a:rPr>
              <a:t>*Create a graphical user interface.</a:t>
            </a: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r>
              <a:rPr lang="en-US" sz="4000" dirty="0" smtClean="0">
                <a:latin typeface="Berlin Sans FB Demi" pitchFamily="34" charset="0"/>
              </a:rPr>
              <a:t/>
            </a:r>
            <a:br>
              <a:rPr lang="en-US" sz="4000" dirty="0" smtClean="0">
                <a:latin typeface="Berlin Sans FB Demi" pitchFamily="34" charset="0"/>
              </a:rPr>
            </a:br>
            <a:endParaRPr lang="en-US" sz="4000" dirty="0">
              <a:latin typeface="Berlin Sans FB Demi" pitchFamily="34" charset="0"/>
            </a:endParaRPr>
          </a:p>
        </p:txBody>
      </p:sp>
      <p:graphicFrame>
        <p:nvGraphicFramePr>
          <p:cNvPr id="6" name="Table Placeholder 3">
            <a:extLst>
              <a:ext uri="{FF2B5EF4-FFF2-40B4-BE49-F238E27FC236}">
                <a16:creationId xmlns:a16="http://schemas.microsoft.com/office/drawing/2014/main" xmlns="" id="{CE74907B-84BC-35FC-8560-C602C8F63567}"/>
              </a:ext>
            </a:extLst>
          </p:cNvPr>
          <p:cNvGraphicFramePr>
            <a:graphicFrameLocks noGrp="1"/>
          </p:cNvGraphicFramePr>
          <p:nvPr>
            <p:ph idx="13"/>
            <p:extLst>
              <p:ext uri="{D42A27DB-BD31-4B8C-83A1-F6EECF244321}">
                <p14:modId xmlns:p14="http://schemas.microsoft.com/office/powerpoint/2010/main" xmlns="" val="4031518350"/>
              </p:ext>
            </p:extLst>
          </p:nvPr>
        </p:nvGraphicFramePr>
        <p:xfrm>
          <a:off x="31432499" y="1217613"/>
          <a:ext cx="2931893" cy="9326880"/>
        </p:xfrm>
        <a:graphic>
          <a:graphicData uri="http://schemas.openxmlformats.org/drawingml/2006/table">
            <a:tbl>
              <a:tblPr firstRow="1" bandRow="1">
                <a:tableStyleId>{17292A2E-F333-43FB-9621-5CBBE7FDCDCB}</a:tableStyleId>
              </a:tblPr>
              <a:tblGrid>
                <a:gridCol w="768121">
                  <a:extLst>
                    <a:ext uri="{9D8B030D-6E8A-4147-A177-3AD203B41FA5}">
                      <a16:colId xmlns:a16="http://schemas.microsoft.com/office/drawing/2014/main" xmlns="" val="130956065"/>
                    </a:ext>
                  </a:extLst>
                </a:gridCol>
                <a:gridCol w="665650">
                  <a:extLst>
                    <a:ext uri="{9D8B030D-6E8A-4147-A177-3AD203B41FA5}">
                      <a16:colId xmlns:a16="http://schemas.microsoft.com/office/drawing/2014/main" xmlns="" val="2749965458"/>
                    </a:ext>
                  </a:extLst>
                </a:gridCol>
                <a:gridCol w="777138">
                  <a:extLst>
                    <a:ext uri="{9D8B030D-6E8A-4147-A177-3AD203B41FA5}">
                      <a16:colId xmlns:a16="http://schemas.microsoft.com/office/drawing/2014/main" xmlns="" val="2116711163"/>
                    </a:ext>
                  </a:extLst>
                </a:gridCol>
                <a:gridCol w="720984">
                  <a:extLst>
                    <a:ext uri="{9D8B030D-6E8A-4147-A177-3AD203B41FA5}">
                      <a16:colId xmlns:a16="http://schemas.microsoft.com/office/drawing/2014/main" xmlns="" val="1186885001"/>
                    </a:ext>
                  </a:extLst>
                </a:gridCol>
              </a:tblGrid>
              <a:tr h="666749">
                <a:tc>
                  <a:txBody>
                    <a:bodyPr/>
                    <a:lstStyle/>
                    <a:p>
                      <a:pPr marL="274320"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xmlns="" val="3741017008"/>
                  </a:ext>
                </a:extLst>
              </a:tr>
              <a:tr h="666749">
                <a:tc>
                  <a:txBody>
                    <a:bodyPr/>
                    <a:lstStyle/>
                    <a:p>
                      <a:pPr marL="274320" algn="ctr"/>
                      <a:r>
                        <a:rPr lang="en-US" dirty="0"/>
                        <a:t>Revenue</a:t>
                      </a:r>
                    </a:p>
                  </a:txBody>
                  <a:tcPr anchor="ctr"/>
                </a:tc>
                <a:tc>
                  <a:txBody>
                    <a:bodyPr/>
                    <a:lstStyle/>
                    <a:p>
                      <a:pPr algn="ctr">
                        <a:spcAft>
                          <a:spcPts val="600"/>
                        </a:spcAft>
                      </a:pPr>
                      <a:r>
                        <a:rPr lang="en-US" dirty="0"/>
                        <a:t>$2,500,000</a:t>
                      </a:r>
                    </a:p>
                  </a:txBody>
                  <a:tcPr anchor="ctr"/>
                </a:tc>
                <a:tc>
                  <a:txBody>
                    <a:bodyPr/>
                    <a:lstStyle/>
                    <a:p>
                      <a:pPr algn="ctr">
                        <a:spcAft>
                          <a:spcPts val="600"/>
                        </a:spcAft>
                      </a:pP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xmlns="" val="511888340"/>
                  </a:ext>
                </a:extLst>
              </a:tr>
              <a:tr h="666749">
                <a:tc>
                  <a:txBody>
                    <a:bodyPr/>
                    <a:lstStyle/>
                    <a:p>
                      <a:pPr marL="274320" algn="ctr"/>
                      <a:r>
                        <a:rPr lang="en-US" dirty="0"/>
                        <a:t>Operating expenses</a:t>
                      </a:r>
                    </a:p>
                  </a:txBody>
                  <a:tcPr anchor="ctr"/>
                </a:tc>
                <a:tc>
                  <a:txBody>
                    <a:bodyPr/>
                    <a:lstStyle/>
                    <a:p>
                      <a:pPr algn="ctr">
                        <a:spcAft>
                          <a:spcPts val="600"/>
                        </a:spcAft>
                      </a:pPr>
                      <a:r>
                        <a:rPr lang="en-US" dirty="0"/>
                        <a:t>$1,200,000</a:t>
                      </a:r>
                    </a:p>
                  </a:txBody>
                  <a:tcPr anchor="ctr"/>
                </a:tc>
                <a:tc>
                  <a:txBody>
                    <a:bodyPr/>
                    <a:lstStyle/>
                    <a:p>
                      <a:pPr algn="ctr">
                        <a:spcAft>
                          <a:spcPts val="600"/>
                        </a:spcAft>
                      </a:pP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xmlns="" val="3937089168"/>
                  </a:ext>
                </a:extLst>
              </a:tr>
              <a:tr h="666749">
                <a:tc>
                  <a:txBody>
                    <a:bodyPr/>
                    <a:lstStyle/>
                    <a:p>
                      <a:pPr marL="274320" algn="ctr"/>
                      <a:r>
                        <a:rPr lang="en-US" dirty="0"/>
                        <a:t>Net profit</a:t>
                      </a:r>
                    </a:p>
                  </a:txBody>
                  <a:tcPr anchor="ctr"/>
                </a:tc>
                <a:tc>
                  <a:txBody>
                    <a:bodyPr/>
                    <a:lstStyle/>
                    <a:p>
                      <a:pPr algn="ctr">
                        <a:spcAft>
                          <a:spcPts val="600"/>
                        </a:spcAft>
                      </a:pPr>
                      <a:r>
                        <a:rPr lang="en-US" dirty="0"/>
                        <a:t>$1,000,000</a:t>
                      </a:r>
                    </a:p>
                  </a:txBody>
                  <a:tcPr anchor="ctr"/>
                </a:tc>
                <a:tc>
                  <a:txBody>
                    <a:bodyPr/>
                    <a:lstStyle/>
                    <a:p>
                      <a:pPr algn="ctr">
                        <a:spcAft>
                          <a:spcPts val="600"/>
                        </a:spcAft>
                      </a:pP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xmlns="" val="1031597798"/>
                  </a:ext>
                </a:extLst>
              </a:tr>
              <a:tr h="666749">
                <a:tc>
                  <a:txBody>
                    <a:bodyPr/>
                    <a:lstStyle/>
                    <a:p>
                      <a:pPr marL="274320" algn="ctr"/>
                      <a:r>
                        <a:rPr lang="en-US" dirty="0"/>
                        <a:t>Operating margin</a:t>
                      </a:r>
                    </a:p>
                  </a:txBody>
                  <a:tcPr anchor="ctr"/>
                </a:tc>
                <a:tc>
                  <a:txBody>
                    <a:bodyPr/>
                    <a:lstStyle/>
                    <a:p>
                      <a:pPr algn="ctr">
                        <a:spcAft>
                          <a:spcPts val="600"/>
                        </a:spcAft>
                      </a:pPr>
                      <a:r>
                        <a:rPr lang="en-US" dirty="0"/>
                        <a:t>40%</a:t>
                      </a:r>
                    </a:p>
                  </a:txBody>
                  <a:tcPr anchor="ctr"/>
                </a:tc>
                <a:tc>
                  <a:txBody>
                    <a:bodyPr/>
                    <a:lstStyle/>
                    <a:p>
                      <a:pPr algn="ctr">
                        <a:spcAft>
                          <a:spcPts val="600"/>
                        </a:spcAft>
                      </a:pP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xmlns="" val="1194376521"/>
                  </a:ext>
                </a:extLst>
              </a:tr>
              <a:tr h="666749">
                <a:tc>
                  <a:txBody>
                    <a:bodyPr/>
                    <a:lstStyle/>
                    <a:p>
                      <a:pPr marL="274320" algn="ctr"/>
                      <a:r>
                        <a:rPr lang="en-US" dirty="0"/>
                        <a:t>Cash reserves</a:t>
                      </a:r>
                    </a:p>
                  </a:txBody>
                  <a:tcPr anchor="ctr"/>
                </a:tc>
                <a:tc>
                  <a:txBody>
                    <a:bodyPr/>
                    <a:lstStyle/>
                    <a:p>
                      <a:pPr algn="ctr">
                        <a:spcAft>
                          <a:spcPts val="600"/>
                        </a:spcAft>
                      </a:pPr>
                      <a:r>
                        <a:rPr lang="en-US" dirty="0"/>
                        <a:t>$5,000,000</a:t>
                      </a:r>
                    </a:p>
                  </a:txBody>
                  <a:tcPr anchor="ctr"/>
                </a:tc>
                <a:tc>
                  <a:txBody>
                    <a:bodyPr/>
                    <a:lstStyle/>
                    <a:p>
                      <a:pPr algn="ctr">
                        <a:spcAft>
                          <a:spcPts val="600"/>
                        </a:spcAft>
                      </a:pPr>
                      <a:r>
                        <a:rPr lang="en-US" dirty="0"/>
                        <a:t>$4,500,000</a:t>
                      </a:r>
                    </a:p>
                  </a:txBody>
                  <a:tcPr anchor="ctr"/>
                </a:tc>
                <a:tc>
                  <a:txBody>
                    <a:bodyPr/>
                    <a:lstStyle/>
                    <a:p>
                      <a:pPr algn="ctr"/>
                      <a:r>
                        <a:rPr lang="en-US" dirty="0"/>
                        <a:t>+11%</a:t>
                      </a:r>
                    </a:p>
                  </a:txBody>
                  <a:tcPr anchor="ctr"/>
                </a:tc>
                <a:extLst>
                  <a:ext uri="{0D108BD9-81ED-4DB2-BD59-A6C34878D82A}">
                    <a16:rowId xmlns:a16="http://schemas.microsoft.com/office/drawing/2014/main" xmlns="" val="1918266800"/>
                  </a:ext>
                </a:extLst>
              </a:tr>
            </a:tbl>
          </a:graphicData>
        </a:graphic>
      </p:graphicFrame>
      <p:sp>
        <p:nvSpPr>
          <p:cNvPr id="3" name="Slide Number Placeholder 2">
            <a:extLst>
              <a:ext uri="{FF2B5EF4-FFF2-40B4-BE49-F238E27FC236}">
                <a16:creationId xmlns:a16="http://schemas.microsoft.com/office/drawing/2014/main" xmlns=""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11</a:t>
            </a:fld>
            <a:endParaRPr lang="en-US" dirty="0"/>
          </a:p>
        </p:txBody>
      </p:sp>
      <p:pic>
        <p:nvPicPr>
          <p:cNvPr id="5" name="Picture 4" descr="p.jpg"/>
          <p:cNvPicPr>
            <a:picLocks noChangeAspect="1"/>
          </p:cNvPicPr>
          <p:nvPr/>
        </p:nvPicPr>
        <p:blipFill>
          <a:blip r:embed="rId2"/>
          <a:stretch>
            <a:fillRect/>
          </a:stretch>
        </p:blipFill>
        <p:spPr>
          <a:xfrm>
            <a:off x="13821323" y="3004457"/>
            <a:ext cx="928820" cy="45719"/>
          </a:xfrm>
          <a:prstGeom prst="rect">
            <a:avLst/>
          </a:prstGeom>
        </p:spPr>
      </p:pic>
      <p:pic>
        <p:nvPicPr>
          <p:cNvPr id="7" name="Picture 6" descr="p.jpg"/>
          <p:cNvPicPr>
            <a:picLocks noChangeAspect="1"/>
          </p:cNvPicPr>
          <p:nvPr/>
        </p:nvPicPr>
        <p:blipFill>
          <a:blip r:embed="rId3"/>
          <a:stretch>
            <a:fillRect/>
          </a:stretch>
        </p:blipFill>
        <p:spPr>
          <a:xfrm>
            <a:off x="6760029" y="2460171"/>
            <a:ext cx="5034643" cy="3766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p.jpg"/>
          <p:cNvPicPr>
            <a:picLocks noChangeAspect="1"/>
          </p:cNvPicPr>
          <p:nvPr/>
        </p:nvPicPr>
        <p:blipFill>
          <a:blip r:embed="rId4"/>
          <a:stretch>
            <a:fillRect/>
          </a:stretch>
        </p:blipFill>
        <p:spPr>
          <a:xfrm>
            <a:off x="478970" y="4049486"/>
            <a:ext cx="5987143" cy="2808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551074955"/>
      </p:ext>
    </p:extLst>
  </p:cSld>
  <p:clrMapOvr>
    <a:masterClrMapping/>
  </p:clrMapOvr>
  <p:transition>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00CCF9-507A-9B33-F360-5F3A97BF4E61}"/>
              </a:ext>
            </a:extLst>
          </p:cNvPr>
          <p:cNvSpPr>
            <a:spLocks noGrp="1"/>
          </p:cNvSpPr>
          <p:nvPr>
            <p:ph type="title"/>
          </p:nvPr>
        </p:nvSpPr>
        <p:spPr>
          <a:xfrm>
            <a:off x="768096" y="667512"/>
            <a:ext cx="5916168" cy="3666744"/>
          </a:xfrm>
        </p:spPr>
        <p:txBody>
          <a:bodyPr/>
          <a:lstStyle/>
          <a:p>
            <a:r>
              <a:rPr lang="en-US" b="1" i="1" u="sng" dirty="0">
                <a:solidFill>
                  <a:srgbClr val="002060"/>
                </a:solidFill>
                <a:latin typeface="Cooper Black" pitchFamily="18" charset="0"/>
              </a:rPr>
              <a:t>THANK </a:t>
            </a:r>
            <a:br>
              <a:rPr lang="en-US" b="1" i="1" u="sng" dirty="0">
                <a:solidFill>
                  <a:srgbClr val="002060"/>
                </a:solidFill>
                <a:latin typeface="Cooper Black" pitchFamily="18" charset="0"/>
              </a:rPr>
            </a:br>
            <a:r>
              <a:rPr lang="en-US" b="1" i="1" u="sng" dirty="0">
                <a:solidFill>
                  <a:srgbClr val="002060"/>
                </a:solidFill>
                <a:latin typeface="Cooper Black" pitchFamily="18" charset="0"/>
              </a:rPr>
              <a:t>YOU</a:t>
            </a:r>
          </a:p>
        </p:txBody>
      </p:sp>
      <p:sp>
        <p:nvSpPr>
          <p:cNvPr id="3" name="Text Placeholder 2">
            <a:extLst>
              <a:ext uri="{FF2B5EF4-FFF2-40B4-BE49-F238E27FC236}">
                <a16:creationId xmlns:a16="http://schemas.microsoft.com/office/drawing/2014/main" xmlns="" id="{FA394F8A-4651-0476-8C8A-075A356960DE}"/>
              </a:ext>
            </a:extLst>
          </p:cNvPr>
          <p:cNvSpPr>
            <a:spLocks noGrp="1"/>
          </p:cNvSpPr>
          <p:nvPr>
            <p:ph type="body" sz="quarter" idx="10"/>
          </p:nvPr>
        </p:nvSpPr>
        <p:spPr>
          <a:xfrm>
            <a:off x="768096" y="4636008"/>
            <a:ext cx="5276088" cy="1554480"/>
          </a:xfrm>
        </p:spPr>
        <p:txBody>
          <a:bodyPr/>
          <a:lstStyle/>
          <a:p>
            <a:endParaRPr lang="en-US" dirty="0"/>
          </a:p>
          <a:p>
            <a:endParaRPr lang="en-US" dirty="0"/>
          </a:p>
          <a:p>
            <a:endParaRPr lang="en-US" dirty="0"/>
          </a:p>
        </p:txBody>
      </p:sp>
      <p:pic>
        <p:nvPicPr>
          <p:cNvPr id="5" name="Picture Placeholder 4" descr="Aerial view of the beach">
            <a:extLst>
              <a:ext uri="{FF2B5EF4-FFF2-40B4-BE49-F238E27FC236}">
                <a16:creationId xmlns:a16="http://schemas.microsoft.com/office/drawing/2014/main" xmlns=""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pic>
        <p:nvPicPr>
          <p:cNvPr id="6" name="Picture 5" descr="thank you.jpg"/>
          <p:cNvPicPr>
            <a:picLocks noChangeAspect="1"/>
          </p:cNvPicPr>
          <p:nvPr/>
        </p:nvPicPr>
        <p:blipFill>
          <a:blip r:embed="rId3"/>
          <a:stretch>
            <a:fillRect/>
          </a:stretch>
        </p:blipFill>
        <p:spPr>
          <a:xfrm>
            <a:off x="7915275" y="1038225"/>
            <a:ext cx="3676650" cy="47339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4165655568"/>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0AF76D-A0D2-8179-168C-8025D377329E}"/>
              </a:ext>
            </a:extLst>
          </p:cNvPr>
          <p:cNvSpPr>
            <a:spLocks noGrp="1"/>
          </p:cNvSpPr>
          <p:nvPr>
            <p:ph type="title"/>
          </p:nvPr>
        </p:nvSpPr>
        <p:spPr>
          <a:xfrm>
            <a:off x="768096" y="667512"/>
            <a:ext cx="3291840" cy="5513832"/>
          </a:xfrm>
        </p:spPr>
        <p:txBody>
          <a:bodyPr>
            <a:normAutofit fontScale="90000"/>
          </a:bodyPr>
          <a:lstStyle/>
          <a:p>
            <a:r>
              <a:rPr lang="en-US" sz="4800" b="1" u="sng" dirty="0" smtClean="0">
                <a:solidFill>
                  <a:schemeClr val="accent1">
                    <a:lumMod val="25000"/>
                  </a:schemeClr>
                </a:solidFill>
                <a:latin typeface="Castellar" pitchFamily="18" charset="0"/>
              </a:rPr>
              <a:t>About us…..</a:t>
            </a:r>
            <a:br>
              <a:rPr lang="en-US" sz="4800" b="1" u="sng" dirty="0" smtClean="0">
                <a:solidFill>
                  <a:schemeClr val="accent1">
                    <a:lumMod val="25000"/>
                  </a:schemeClr>
                </a:solidFill>
                <a:latin typeface="Castellar" pitchFamily="18" charset="0"/>
              </a:rPr>
            </a:br>
            <a:r>
              <a:rPr lang="en-US" sz="4800" b="1" u="sng" dirty="0" smtClean="0">
                <a:solidFill>
                  <a:schemeClr val="accent1">
                    <a:lumMod val="25000"/>
                  </a:schemeClr>
                </a:solidFill>
                <a:latin typeface="Castellar" pitchFamily="18" charset="0"/>
              </a:rPr>
              <a:t/>
            </a:r>
            <a:br>
              <a:rPr lang="en-US" sz="4800" b="1" u="sng" dirty="0" smtClean="0">
                <a:solidFill>
                  <a:schemeClr val="accent1">
                    <a:lumMod val="25000"/>
                  </a:schemeClr>
                </a:solidFill>
                <a:latin typeface="Castellar" pitchFamily="18" charset="0"/>
              </a:rPr>
            </a:br>
            <a:r>
              <a:rPr lang="en-US" sz="2400" b="1" u="sng" dirty="0" smtClean="0">
                <a:solidFill>
                  <a:schemeClr val="accent1">
                    <a:lumMod val="25000"/>
                  </a:schemeClr>
                </a:solidFill>
                <a:latin typeface="Bookman Old Style" pitchFamily="18" charset="0"/>
              </a:rPr>
              <a:t>Department : Computer Science Engineering</a:t>
            </a:r>
            <a:r>
              <a:rPr lang="en-US" sz="4800" b="1" u="sng" dirty="0" smtClean="0">
                <a:solidFill>
                  <a:schemeClr val="accent1">
                    <a:lumMod val="25000"/>
                  </a:schemeClr>
                </a:solidFill>
                <a:latin typeface="Castellar" pitchFamily="18" charset="0"/>
              </a:rPr>
              <a:t/>
            </a:r>
            <a:br>
              <a:rPr lang="en-US" sz="4800" b="1" u="sng" dirty="0" smtClean="0">
                <a:solidFill>
                  <a:schemeClr val="accent1">
                    <a:lumMod val="25000"/>
                  </a:schemeClr>
                </a:solidFill>
                <a:latin typeface="Castellar" pitchFamily="18" charset="0"/>
              </a:rPr>
            </a:br>
            <a:r>
              <a:rPr lang="en-US" sz="4800" b="1" u="sng" dirty="0" smtClean="0">
                <a:solidFill>
                  <a:schemeClr val="accent1">
                    <a:lumMod val="25000"/>
                  </a:schemeClr>
                </a:solidFill>
                <a:latin typeface="Castellar" pitchFamily="18" charset="0"/>
              </a:rPr>
              <a:t/>
            </a:r>
            <a:br>
              <a:rPr lang="en-US" sz="4800" b="1" u="sng" dirty="0" smtClean="0">
                <a:solidFill>
                  <a:schemeClr val="accent1">
                    <a:lumMod val="25000"/>
                  </a:schemeClr>
                </a:solidFill>
                <a:latin typeface="Castellar" pitchFamily="18" charset="0"/>
              </a:rPr>
            </a:br>
            <a:r>
              <a:rPr lang="en-US" sz="2400" b="1" u="sng" dirty="0" smtClean="0">
                <a:solidFill>
                  <a:schemeClr val="accent1">
                    <a:lumMod val="25000"/>
                  </a:schemeClr>
                </a:solidFill>
                <a:latin typeface="Bookman Old Style" pitchFamily="18" charset="0"/>
              </a:rPr>
              <a:t>Course : </a:t>
            </a:r>
            <a:r>
              <a:rPr lang="en-US" sz="2400" b="1" u="sng" dirty="0" err="1" smtClean="0">
                <a:solidFill>
                  <a:schemeClr val="accent1">
                    <a:lumMod val="25000"/>
                  </a:schemeClr>
                </a:solidFill>
                <a:latin typeface="Bookman Old Style" pitchFamily="18" charset="0"/>
              </a:rPr>
              <a:t>B.Tech</a:t>
            </a:r>
            <a:r>
              <a:rPr lang="en-US" sz="2400" b="1" u="sng" dirty="0" smtClean="0">
                <a:solidFill>
                  <a:schemeClr val="accent1">
                    <a:lumMod val="25000"/>
                  </a:schemeClr>
                </a:solidFill>
                <a:latin typeface="Bookman Old Style" pitchFamily="18" charset="0"/>
              </a:rPr>
              <a:t> CSE</a:t>
            </a:r>
            <a:br>
              <a:rPr lang="en-US" sz="2400" b="1" u="sng" dirty="0" smtClean="0">
                <a:solidFill>
                  <a:schemeClr val="accent1">
                    <a:lumMod val="25000"/>
                  </a:schemeClr>
                </a:solidFill>
                <a:latin typeface="Bookman Old Style" pitchFamily="18" charset="0"/>
              </a:rPr>
            </a:br>
            <a:r>
              <a:rPr lang="en-US" sz="2400" b="1" u="sng" dirty="0" smtClean="0">
                <a:solidFill>
                  <a:schemeClr val="accent1">
                    <a:lumMod val="25000"/>
                  </a:schemeClr>
                </a:solidFill>
                <a:latin typeface="Bookman Old Style" pitchFamily="18" charset="0"/>
              </a:rPr>
              <a:t>Specialization Artificial Intelligence</a:t>
            </a:r>
            <a:r>
              <a:rPr lang="en-US" sz="4800" b="1" u="sng" dirty="0" smtClean="0">
                <a:solidFill>
                  <a:schemeClr val="accent1">
                    <a:lumMod val="25000"/>
                  </a:schemeClr>
                </a:solidFill>
                <a:latin typeface="Castellar" pitchFamily="18" charset="0"/>
              </a:rPr>
              <a:t/>
            </a:r>
            <a:br>
              <a:rPr lang="en-US" sz="4800" b="1" u="sng" dirty="0" smtClean="0">
                <a:solidFill>
                  <a:schemeClr val="accent1">
                    <a:lumMod val="25000"/>
                  </a:schemeClr>
                </a:solidFill>
                <a:latin typeface="Castellar" pitchFamily="18" charset="0"/>
              </a:rPr>
            </a:br>
            <a:r>
              <a:rPr lang="en-US" sz="4800" b="1" u="sng" dirty="0" smtClean="0">
                <a:solidFill>
                  <a:schemeClr val="accent1">
                    <a:lumMod val="25000"/>
                  </a:schemeClr>
                </a:solidFill>
                <a:latin typeface="Castellar" pitchFamily="18" charset="0"/>
              </a:rPr>
              <a:t/>
            </a:r>
            <a:br>
              <a:rPr lang="en-US" sz="4800" b="1" u="sng" dirty="0" smtClean="0">
                <a:solidFill>
                  <a:schemeClr val="accent1">
                    <a:lumMod val="25000"/>
                  </a:schemeClr>
                </a:solidFill>
                <a:latin typeface="Castellar" pitchFamily="18" charset="0"/>
              </a:rPr>
            </a:br>
            <a:r>
              <a:rPr lang="en-US" sz="2400" b="1" u="sng" dirty="0" smtClean="0">
                <a:solidFill>
                  <a:schemeClr val="accent1">
                    <a:lumMod val="25000"/>
                  </a:schemeClr>
                </a:solidFill>
                <a:latin typeface="Bookman Old Style" pitchFamily="18" charset="0"/>
              </a:rPr>
              <a:t>Year &amp; Semester : </a:t>
            </a:r>
            <a:br>
              <a:rPr lang="en-US" sz="2400" b="1" u="sng" dirty="0" smtClean="0">
                <a:solidFill>
                  <a:schemeClr val="accent1">
                    <a:lumMod val="25000"/>
                  </a:schemeClr>
                </a:solidFill>
                <a:latin typeface="Bookman Old Style" pitchFamily="18" charset="0"/>
              </a:rPr>
            </a:br>
            <a:r>
              <a:rPr lang="en-US" sz="2400" b="1" u="sng" dirty="0" smtClean="0">
                <a:solidFill>
                  <a:schemeClr val="accent1">
                    <a:lumMod val="25000"/>
                  </a:schemeClr>
                </a:solidFill>
                <a:latin typeface="Bookman Old Style" pitchFamily="18" charset="0"/>
              </a:rPr>
              <a:t>1</a:t>
            </a:r>
            <a:r>
              <a:rPr lang="en-US" sz="2400" b="1" u="sng" baseline="30000" dirty="0" smtClean="0">
                <a:solidFill>
                  <a:schemeClr val="accent1">
                    <a:lumMod val="25000"/>
                  </a:schemeClr>
                </a:solidFill>
                <a:latin typeface="Bookman Old Style" pitchFamily="18" charset="0"/>
              </a:rPr>
              <a:t>st</a:t>
            </a:r>
            <a:r>
              <a:rPr lang="en-US" sz="2400" b="1" u="sng" dirty="0" smtClean="0">
                <a:solidFill>
                  <a:schemeClr val="accent1">
                    <a:lumMod val="25000"/>
                  </a:schemeClr>
                </a:solidFill>
                <a:latin typeface="Bookman Old Style" pitchFamily="18" charset="0"/>
              </a:rPr>
              <a:t> year</a:t>
            </a:r>
            <a:br>
              <a:rPr lang="en-US" sz="2400" b="1" u="sng" dirty="0" smtClean="0">
                <a:solidFill>
                  <a:schemeClr val="accent1">
                    <a:lumMod val="25000"/>
                  </a:schemeClr>
                </a:solidFill>
                <a:latin typeface="Bookman Old Style" pitchFamily="18" charset="0"/>
              </a:rPr>
            </a:br>
            <a:r>
              <a:rPr lang="en-US" sz="2400" b="1" u="sng" dirty="0" smtClean="0">
                <a:solidFill>
                  <a:schemeClr val="accent1">
                    <a:lumMod val="25000"/>
                  </a:schemeClr>
                </a:solidFill>
                <a:latin typeface="Bookman Old Style" pitchFamily="18" charset="0"/>
              </a:rPr>
              <a:t>2</a:t>
            </a:r>
            <a:r>
              <a:rPr lang="en-US" sz="2400" b="1" u="sng" baseline="30000" dirty="0" smtClean="0">
                <a:solidFill>
                  <a:schemeClr val="accent1">
                    <a:lumMod val="25000"/>
                  </a:schemeClr>
                </a:solidFill>
                <a:latin typeface="Bookman Old Style" pitchFamily="18" charset="0"/>
              </a:rPr>
              <a:t>nd</a:t>
            </a:r>
            <a:r>
              <a:rPr lang="en-US" sz="2400" b="1" u="sng" dirty="0" smtClean="0">
                <a:solidFill>
                  <a:schemeClr val="accent1">
                    <a:lumMod val="25000"/>
                  </a:schemeClr>
                </a:solidFill>
                <a:latin typeface="Bookman Old Style" pitchFamily="18" charset="0"/>
              </a:rPr>
              <a:t> sem.  </a:t>
            </a:r>
            <a:endParaRPr lang="en-US" sz="4800" b="1" u="sng" dirty="0">
              <a:solidFill>
                <a:schemeClr val="accent1">
                  <a:lumMod val="25000"/>
                </a:schemeClr>
              </a:solidFill>
              <a:latin typeface="Castellar" pitchFamily="18" charset="0"/>
            </a:endParaRPr>
          </a:p>
        </p:txBody>
      </p:sp>
      <p:sp>
        <p:nvSpPr>
          <p:cNvPr id="3" name="Content Placeholder 2">
            <a:extLst>
              <a:ext uri="{FF2B5EF4-FFF2-40B4-BE49-F238E27FC236}">
                <a16:creationId xmlns:a16="http://schemas.microsoft.com/office/drawing/2014/main" xmlns="" id="{B16F5ACA-5B20-DED2-F6EA-E50B5B17F3AE}"/>
              </a:ext>
            </a:extLst>
          </p:cNvPr>
          <p:cNvSpPr>
            <a:spLocks noGrp="1"/>
          </p:cNvSpPr>
          <p:nvPr>
            <p:ph idx="1"/>
          </p:nvPr>
        </p:nvSpPr>
        <p:spPr>
          <a:xfrm>
            <a:off x="5239512" y="667512"/>
            <a:ext cx="4105656" cy="5568696"/>
          </a:xfrm>
        </p:spPr>
        <p:txBody>
          <a:bodyPr>
            <a:normAutofit/>
          </a:bodyPr>
          <a:lstStyle/>
          <a:p>
            <a:pPr>
              <a:buNone/>
            </a:pPr>
            <a:endParaRPr lang="en-US" sz="1800" dirty="0">
              <a:latin typeface="Arial Rounded MT Bold" pitchFamily="34" charset="0"/>
            </a:endParaRPr>
          </a:p>
          <a:p>
            <a:pPr>
              <a:buNone/>
            </a:pPr>
            <a:endParaRPr lang="en-US" sz="1800" dirty="0" smtClean="0">
              <a:latin typeface="Arial Rounded MT Bold" pitchFamily="34" charset="0"/>
            </a:endParaRPr>
          </a:p>
        </p:txBody>
      </p:sp>
      <p:sp>
        <p:nvSpPr>
          <p:cNvPr id="5" name="Slide Number Placeholder 4">
            <a:extLst>
              <a:ext uri="{FF2B5EF4-FFF2-40B4-BE49-F238E27FC236}">
                <a16:creationId xmlns:a16="http://schemas.microsoft.com/office/drawing/2014/main" xmlns=""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pic>
        <p:nvPicPr>
          <p:cNvPr id="6" name="Picture 5" descr="D.jpg"/>
          <p:cNvPicPr>
            <a:picLocks noChangeAspect="1"/>
          </p:cNvPicPr>
          <p:nvPr/>
        </p:nvPicPr>
        <p:blipFill>
          <a:blip r:embed="rId2"/>
          <a:stretch>
            <a:fillRect/>
          </a:stretch>
        </p:blipFill>
        <p:spPr>
          <a:xfrm>
            <a:off x="4082142" y="141515"/>
            <a:ext cx="1371601" cy="1393371"/>
          </a:xfrm>
          <a:prstGeom prst="rect">
            <a:avLst/>
          </a:prstGeom>
        </p:spPr>
      </p:pic>
      <p:pic>
        <p:nvPicPr>
          <p:cNvPr id="7" name="Picture 6" descr="V.jpg"/>
          <p:cNvPicPr>
            <a:picLocks noChangeAspect="1"/>
          </p:cNvPicPr>
          <p:nvPr/>
        </p:nvPicPr>
        <p:blipFill>
          <a:blip r:embed="rId3"/>
          <a:stretch>
            <a:fillRect/>
          </a:stretch>
        </p:blipFill>
        <p:spPr>
          <a:xfrm>
            <a:off x="8696324" y="1613262"/>
            <a:ext cx="1209675" cy="1259205"/>
          </a:xfrm>
          <a:prstGeom prst="rect">
            <a:avLst/>
          </a:prstGeom>
        </p:spPr>
      </p:pic>
      <p:pic>
        <p:nvPicPr>
          <p:cNvPr id="8" name="Picture 7" descr="H.jpg"/>
          <p:cNvPicPr>
            <a:picLocks noChangeAspect="1"/>
          </p:cNvPicPr>
          <p:nvPr/>
        </p:nvPicPr>
        <p:blipFill>
          <a:blip r:embed="rId4"/>
          <a:stretch>
            <a:fillRect/>
          </a:stretch>
        </p:blipFill>
        <p:spPr>
          <a:xfrm>
            <a:off x="4038600" y="2796268"/>
            <a:ext cx="1371600" cy="1362075"/>
          </a:xfrm>
          <a:prstGeom prst="rect">
            <a:avLst/>
          </a:prstGeom>
        </p:spPr>
      </p:pic>
      <p:pic>
        <p:nvPicPr>
          <p:cNvPr id="9" name="Picture 8" descr="A.jpg"/>
          <p:cNvPicPr>
            <a:picLocks noChangeAspect="1"/>
          </p:cNvPicPr>
          <p:nvPr/>
        </p:nvPicPr>
        <p:blipFill>
          <a:blip r:embed="rId5"/>
          <a:stretch>
            <a:fillRect/>
          </a:stretch>
        </p:blipFill>
        <p:spPr>
          <a:xfrm>
            <a:off x="8705850" y="4210050"/>
            <a:ext cx="1203959" cy="1333500"/>
          </a:xfrm>
          <a:prstGeom prst="rect">
            <a:avLst/>
          </a:prstGeom>
        </p:spPr>
      </p:pic>
      <p:pic>
        <p:nvPicPr>
          <p:cNvPr id="10" name="Picture 9" descr="Y.jpg"/>
          <p:cNvPicPr>
            <a:picLocks noChangeAspect="1"/>
          </p:cNvPicPr>
          <p:nvPr/>
        </p:nvPicPr>
        <p:blipFill>
          <a:blip r:embed="rId6"/>
          <a:stretch>
            <a:fillRect/>
          </a:stretch>
        </p:blipFill>
        <p:spPr>
          <a:xfrm>
            <a:off x="4071257" y="5583555"/>
            <a:ext cx="1382485" cy="1274445"/>
          </a:xfrm>
          <a:prstGeom prst="rect">
            <a:avLst/>
          </a:prstGeom>
        </p:spPr>
      </p:pic>
      <p:pic>
        <p:nvPicPr>
          <p:cNvPr id="11" name="Picture 10" descr="d.jpg"/>
          <p:cNvPicPr>
            <a:picLocks noChangeAspect="1"/>
          </p:cNvPicPr>
          <p:nvPr/>
        </p:nvPicPr>
        <p:blipFill>
          <a:blip r:embed="rId7"/>
          <a:stretch>
            <a:fillRect/>
          </a:stretch>
        </p:blipFill>
        <p:spPr>
          <a:xfrm>
            <a:off x="5595258" y="155668"/>
            <a:ext cx="3132298" cy="1313904"/>
          </a:xfrm>
          <a:prstGeom prst="rect">
            <a:avLst/>
          </a:prstGeom>
          <a:ln>
            <a:noFill/>
          </a:ln>
          <a:effectLst>
            <a:softEdge rad="112500"/>
          </a:effectLst>
        </p:spPr>
      </p:pic>
      <p:pic>
        <p:nvPicPr>
          <p:cNvPr id="12" name="Picture 11" descr="a.jpg"/>
          <p:cNvPicPr>
            <a:picLocks noChangeAspect="1"/>
          </p:cNvPicPr>
          <p:nvPr/>
        </p:nvPicPr>
        <p:blipFill>
          <a:blip r:embed="rId8"/>
          <a:stretch>
            <a:fillRect/>
          </a:stretch>
        </p:blipFill>
        <p:spPr>
          <a:xfrm>
            <a:off x="5606143" y="4192634"/>
            <a:ext cx="3022963" cy="1261110"/>
          </a:xfrm>
          <a:prstGeom prst="rect">
            <a:avLst/>
          </a:prstGeom>
          <a:ln>
            <a:noFill/>
          </a:ln>
          <a:effectLst>
            <a:softEdge rad="112500"/>
          </a:effectLst>
        </p:spPr>
      </p:pic>
      <p:pic>
        <p:nvPicPr>
          <p:cNvPr id="13" name="Picture 12" descr="V.jpg"/>
          <p:cNvPicPr>
            <a:picLocks noChangeAspect="1"/>
          </p:cNvPicPr>
          <p:nvPr/>
        </p:nvPicPr>
        <p:blipFill>
          <a:blip r:embed="rId9"/>
          <a:stretch>
            <a:fillRect/>
          </a:stretch>
        </p:blipFill>
        <p:spPr>
          <a:xfrm>
            <a:off x="5638800" y="1600200"/>
            <a:ext cx="2952750" cy="1164772"/>
          </a:xfrm>
          <a:prstGeom prst="rect">
            <a:avLst/>
          </a:prstGeom>
          <a:ln>
            <a:noFill/>
          </a:ln>
          <a:effectLst>
            <a:softEdge rad="112500"/>
          </a:effectLst>
        </p:spPr>
      </p:pic>
      <p:pic>
        <p:nvPicPr>
          <p:cNvPr id="14" name="Picture 13" descr="h.jpg"/>
          <p:cNvPicPr>
            <a:picLocks noChangeAspect="1"/>
          </p:cNvPicPr>
          <p:nvPr/>
        </p:nvPicPr>
        <p:blipFill>
          <a:blip r:embed="rId10"/>
          <a:stretch>
            <a:fillRect/>
          </a:stretch>
        </p:blipFill>
        <p:spPr>
          <a:xfrm>
            <a:off x="5486399" y="2841172"/>
            <a:ext cx="2906487" cy="1197428"/>
          </a:xfrm>
          <a:prstGeom prst="rect">
            <a:avLst/>
          </a:prstGeom>
          <a:ln>
            <a:noFill/>
          </a:ln>
          <a:effectLst>
            <a:softEdge rad="112500"/>
          </a:effectLst>
        </p:spPr>
      </p:pic>
      <p:pic>
        <p:nvPicPr>
          <p:cNvPr id="15" name="Picture 14" descr="Y.jpg"/>
          <p:cNvPicPr>
            <a:picLocks noChangeAspect="1"/>
          </p:cNvPicPr>
          <p:nvPr/>
        </p:nvPicPr>
        <p:blipFill>
          <a:blip r:embed="rId11"/>
          <a:stretch>
            <a:fillRect/>
          </a:stretch>
        </p:blipFill>
        <p:spPr>
          <a:xfrm>
            <a:off x="5508171" y="5573486"/>
            <a:ext cx="2841172" cy="1143000"/>
          </a:xfrm>
          <a:prstGeom prst="rect">
            <a:avLst/>
          </a:prstGeom>
          <a:ln>
            <a:noFill/>
          </a:ln>
          <a:effectLst>
            <a:softEdge rad="112500"/>
          </a:effectLst>
        </p:spPr>
      </p:pic>
    </p:spTree>
    <p:extLst>
      <p:ext uri="{BB962C8B-B14F-4D97-AF65-F5344CB8AC3E}">
        <p14:creationId xmlns:p14="http://schemas.microsoft.com/office/powerpoint/2010/main" xmlns="" val="852209515"/>
      </p:ext>
    </p:extLst>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402771"/>
            <a:ext cx="3291840" cy="6215743"/>
          </a:xfrm>
        </p:spPr>
        <p:txBody>
          <a:bodyPr>
            <a:normAutofit fontScale="90000"/>
          </a:bodyPr>
          <a:lstStyle/>
          <a:p>
            <a:r>
              <a:rPr lang="en-US" sz="2800" i="1" dirty="0" smtClean="0">
                <a:effectLst>
                  <a:outerShdw blurRad="38100" dist="38100" dir="2700000" algn="tl">
                    <a:srgbClr val="000000">
                      <a:alpha val="43137"/>
                    </a:srgbClr>
                  </a:outerShdw>
                </a:effectLst>
                <a:latin typeface="Gill Sans MT" pitchFamily="34" charset="0"/>
              </a:rPr>
              <a:t>1. Introduction</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2. Problem Statement</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3. Solution Overview</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4. System Features</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5. C Programming Implementation</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6. Example Use Case</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7. Conclusion</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8. Future Work</a:t>
            </a:r>
            <a:br>
              <a:rPr lang="en-US" sz="2800" i="1" dirty="0" smtClean="0">
                <a:effectLst>
                  <a:outerShdw blurRad="38100" dist="38100" dir="2700000" algn="tl">
                    <a:srgbClr val="000000">
                      <a:alpha val="43137"/>
                    </a:srgbClr>
                  </a:outerShdw>
                </a:effectLst>
                <a:latin typeface="Gill Sans MT" pitchFamily="34" charset="0"/>
              </a:rPr>
            </a:br>
            <a:r>
              <a:rPr lang="en-US" sz="2800" i="1" dirty="0" smtClean="0">
                <a:effectLst>
                  <a:outerShdw blurRad="38100" dist="38100" dir="2700000" algn="tl">
                    <a:srgbClr val="000000">
                      <a:alpha val="43137"/>
                    </a:srgbClr>
                  </a:outerShdw>
                </a:effectLst>
                <a:latin typeface="Gill Sans MT" pitchFamily="34" charset="0"/>
              </a:rPr>
              <a:t/>
            </a:r>
            <a:br>
              <a:rPr lang="en-US" sz="2800" i="1" dirty="0" smtClean="0">
                <a:effectLst>
                  <a:outerShdw blurRad="38100" dist="38100" dir="2700000" algn="tl">
                    <a:srgbClr val="000000">
                      <a:alpha val="43137"/>
                    </a:srgbClr>
                  </a:outerShdw>
                </a:effectLst>
                <a:latin typeface="Gill Sans MT" pitchFamily="34" charset="0"/>
              </a:rPr>
            </a:br>
            <a:endParaRPr lang="en-US" sz="2800" i="1" dirty="0">
              <a:effectLst>
                <a:outerShdw blurRad="38100" dist="38100" dir="2700000" algn="tl">
                  <a:srgbClr val="000000">
                    <a:alpha val="43137"/>
                  </a:srgbClr>
                </a:outerShdw>
              </a:effectLst>
              <a:latin typeface="Gill Sans MT" pitchFamily="34" charset="0"/>
            </a:endParaRPr>
          </a:p>
        </p:txBody>
      </p:sp>
      <p:pic>
        <p:nvPicPr>
          <p:cNvPr id="5" name="Content Placeholder 4" descr="bac.jpg"/>
          <p:cNvPicPr>
            <a:picLocks noGrp="1" noChangeAspect="1"/>
          </p:cNvPicPr>
          <p:nvPr>
            <p:ph idx="1"/>
          </p:nvPr>
        </p:nvPicPr>
        <p:blipFill>
          <a:blip r:embed="rId2"/>
          <a:stretch>
            <a:fillRect/>
          </a:stretch>
        </p:blipFill>
        <p:spPr>
          <a:xfrm>
            <a:off x="5343525" y="895350"/>
            <a:ext cx="4286250" cy="4829176"/>
          </a:xfrm>
        </p:spPr>
      </p:pic>
      <p:sp>
        <p:nvSpPr>
          <p:cNvPr id="4" name="Slide Number Placeholder 3"/>
          <p:cNvSpPr>
            <a:spLocks noGrp="1"/>
          </p:cNvSpPr>
          <p:nvPr>
            <p:ph type="sldNum" sz="quarter" idx="12"/>
          </p:nvPr>
        </p:nvSpPr>
        <p:spPr/>
        <p:txBody>
          <a:bodyPr/>
          <a:lstStyle/>
          <a:p>
            <a:fld id="{CBD12358-51D2-46B3-9BDE-DF29528B9454}" type="slidenum">
              <a:rPr lang="en-US" smtClean="0"/>
              <a:pPr/>
              <a:t>3</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6B81E6-1867-27A1-6531-F327A72D5C84}"/>
              </a:ext>
            </a:extLst>
          </p:cNvPr>
          <p:cNvSpPr>
            <a:spLocks noGrp="1"/>
          </p:cNvSpPr>
          <p:nvPr>
            <p:ph type="title"/>
          </p:nvPr>
        </p:nvSpPr>
        <p:spPr>
          <a:xfrm>
            <a:off x="6194298" y="857250"/>
            <a:ext cx="5486400" cy="781050"/>
          </a:xfrm>
        </p:spPr>
        <p:txBody>
          <a:bodyPr>
            <a:normAutofit fontScale="90000"/>
          </a:bodyPr>
          <a:lstStyle/>
          <a:p>
            <a:r>
              <a:rPr lang="en-US" sz="4400" dirty="0" smtClean="0">
                <a:latin typeface="Arial Black" pitchFamily="34" charset="0"/>
              </a:rPr>
              <a:t/>
            </a:r>
            <a:br>
              <a:rPr lang="en-US" sz="4400" dirty="0" smtClean="0">
                <a:latin typeface="Arial Black" pitchFamily="34" charset="0"/>
              </a:rPr>
            </a:br>
            <a:r>
              <a:rPr lang="en-US" sz="4400" dirty="0" smtClean="0">
                <a:latin typeface="Arial Black" pitchFamily="34" charset="0"/>
              </a:rPr>
              <a:t/>
            </a:r>
            <a:br>
              <a:rPr lang="en-US" sz="4400" dirty="0" smtClean="0">
                <a:latin typeface="Arial Black" pitchFamily="34" charset="0"/>
              </a:rPr>
            </a:br>
            <a:r>
              <a:rPr lang="en-US" sz="4400" dirty="0" smtClean="0">
                <a:latin typeface="Arial Black" pitchFamily="34" charset="0"/>
              </a:rPr>
              <a:t/>
            </a:r>
            <a:br>
              <a:rPr lang="en-US" sz="4400" dirty="0" smtClean="0">
                <a:latin typeface="Arial Black" pitchFamily="34" charset="0"/>
              </a:rPr>
            </a:br>
            <a:r>
              <a:rPr lang="en-US" sz="4400" dirty="0" smtClean="0">
                <a:latin typeface="Arial Black" pitchFamily="34" charset="0"/>
              </a:rPr>
              <a:t>introduction…</a:t>
            </a:r>
            <a:endParaRPr lang="en-US" sz="4400" dirty="0">
              <a:latin typeface="Arial Black" pitchFamily="34" charset="0"/>
            </a:endParaRPr>
          </a:p>
        </p:txBody>
      </p:sp>
      <p:pic>
        <p:nvPicPr>
          <p:cNvPr id="5" name="Picture Placeholder 4" descr="Umbrellas at the beach">
            <a:extLst>
              <a:ext uri="{FF2B5EF4-FFF2-40B4-BE49-F238E27FC236}">
                <a16:creationId xmlns:a16="http://schemas.microsoft.com/office/drawing/2014/main" xmlns="" id="{C9711FA8-82E0-BC2D-81D0-FE7DE3A5C723}"/>
              </a:ext>
            </a:extLst>
          </p:cNvPr>
          <p:cNvPicPr>
            <a:picLocks noGrp="1" noChangeAspect="1"/>
          </p:cNvPicPr>
          <p:nvPr>
            <p:ph type="pic" sz="quarter" idx="11"/>
          </p:nvPr>
        </p:nvPicPr>
        <p:blipFill>
          <a:blip r:embed="rId2"/>
          <a:srcRect l="40" r="40"/>
          <a:stretch/>
        </p:blipFill>
        <p:spPr>
          <a:xfrm>
            <a:off x="630936" y="576072"/>
            <a:ext cx="4023360" cy="5495544"/>
          </a:xfrm>
        </p:spPr>
      </p:pic>
      <p:pic>
        <p:nvPicPr>
          <p:cNvPr id="6" name="Picture 5" descr="s.jpg"/>
          <p:cNvPicPr>
            <a:picLocks noChangeAspect="1"/>
          </p:cNvPicPr>
          <p:nvPr/>
        </p:nvPicPr>
        <p:blipFill>
          <a:blip r:embed="rId3"/>
          <a:stretch>
            <a:fillRect/>
          </a:stretch>
        </p:blipFill>
        <p:spPr>
          <a:xfrm>
            <a:off x="716280" y="659130"/>
            <a:ext cx="3853917" cy="2503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jpg"/>
          <p:cNvPicPr>
            <a:picLocks noChangeAspect="1"/>
          </p:cNvPicPr>
          <p:nvPr/>
        </p:nvPicPr>
        <p:blipFill>
          <a:blip r:embed="rId4"/>
          <a:stretch>
            <a:fillRect/>
          </a:stretch>
        </p:blipFill>
        <p:spPr>
          <a:xfrm>
            <a:off x="729614" y="3301365"/>
            <a:ext cx="3804285" cy="2661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 Placeholder 7"/>
          <p:cNvSpPr>
            <a:spLocks noGrp="1"/>
          </p:cNvSpPr>
          <p:nvPr>
            <p:ph type="body" sz="quarter" idx="10"/>
          </p:nvPr>
        </p:nvSpPr>
        <p:spPr>
          <a:xfrm>
            <a:off x="6165723" y="2809875"/>
            <a:ext cx="5486400" cy="3190875"/>
          </a:xfrm>
        </p:spPr>
        <p:txBody>
          <a:bodyPr/>
          <a:lstStyle/>
          <a:p>
            <a:pPr>
              <a:buFont typeface="Arial" pitchFamily="34" charset="0"/>
              <a:buChar char="•"/>
            </a:pPr>
            <a:r>
              <a:rPr lang="en-US" dirty="0" smtClean="0">
                <a:latin typeface="Arial Narrow" pitchFamily="34" charset="0"/>
              </a:rPr>
              <a:t>Understand the importance of personal finance management system.</a:t>
            </a:r>
          </a:p>
          <a:p>
            <a:pPr>
              <a:buFont typeface="Arial" pitchFamily="34" charset="0"/>
              <a:buChar char="•"/>
            </a:pPr>
            <a:r>
              <a:rPr lang="en-US" dirty="0" smtClean="0">
                <a:latin typeface="Arial Narrow" pitchFamily="34" charset="0"/>
              </a:rPr>
              <a:t>Learn how C programming can be used to create a personal finance management  system.</a:t>
            </a:r>
          </a:p>
          <a:p>
            <a:pPr>
              <a:buFont typeface="Arial" pitchFamily="34" charset="0"/>
              <a:buChar char="•"/>
            </a:pPr>
            <a:r>
              <a:rPr lang="en-US" dirty="0" smtClean="0">
                <a:latin typeface="Arial Narrow" pitchFamily="34" charset="0"/>
              </a:rPr>
              <a:t>See a demonstration of a simple personal finance management system using C programming.</a:t>
            </a:r>
            <a:endParaRPr lang="en-US" dirty="0">
              <a:latin typeface="Arial Narrow" pitchFamily="34" charset="0"/>
            </a:endParaRPr>
          </a:p>
        </p:txBody>
      </p:sp>
    </p:spTree>
    <p:extLst>
      <p:ext uri="{BB962C8B-B14F-4D97-AF65-F5344CB8AC3E}">
        <p14:creationId xmlns:p14="http://schemas.microsoft.com/office/powerpoint/2010/main" xmlns="" val="2348906763"/>
      </p:ext>
    </p:extLst>
  </p:cSld>
  <p:clrMapOvr>
    <a:masterClrMapping/>
  </p:clrMapOvr>
  <p:transition>
    <p:newsfla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99B05-C604-092A-7393-1520DFBF0872}"/>
              </a:ext>
            </a:extLst>
          </p:cNvPr>
          <p:cNvSpPr>
            <a:spLocks noGrp="1"/>
          </p:cNvSpPr>
          <p:nvPr>
            <p:ph type="title"/>
          </p:nvPr>
        </p:nvSpPr>
        <p:spPr>
          <a:xfrm>
            <a:off x="777240" y="365760"/>
            <a:ext cx="10149840" cy="1545336"/>
          </a:xfrm>
        </p:spPr>
        <p:txBody>
          <a:bodyPr/>
          <a:lstStyle/>
          <a:p>
            <a:r>
              <a:rPr lang="en-US" b="1" u="sng" dirty="0" smtClean="0">
                <a:latin typeface="Bahnschrift SemiBold SemiConden" pitchFamily="34" charset="0"/>
              </a:rPr>
              <a:t>Why Personal Finance Management is Important ?</a:t>
            </a:r>
            <a:endParaRPr lang="en-US" b="1" u="sng" dirty="0">
              <a:latin typeface="Bahnschrift SemiBold SemiConden" pitchFamily="34" charset="0"/>
            </a:endParaRPr>
          </a:p>
        </p:txBody>
      </p:sp>
      <p:sp>
        <p:nvSpPr>
          <p:cNvPr id="3" name="Content Placeholder 2">
            <a:extLst>
              <a:ext uri="{FF2B5EF4-FFF2-40B4-BE49-F238E27FC236}">
                <a16:creationId xmlns:a16="http://schemas.microsoft.com/office/drawing/2014/main" xmlns="" id="{20229CA5-F65D-C44D-D811-E9647AD65584}"/>
              </a:ext>
            </a:extLst>
          </p:cNvPr>
          <p:cNvSpPr>
            <a:spLocks noGrp="1"/>
          </p:cNvSpPr>
          <p:nvPr>
            <p:ph idx="1"/>
          </p:nvPr>
        </p:nvSpPr>
        <p:spPr>
          <a:xfrm>
            <a:off x="777240" y="2093976"/>
            <a:ext cx="4370832" cy="3776472"/>
          </a:xfrm>
        </p:spPr>
        <p:txBody>
          <a:bodyPr>
            <a:normAutofit/>
          </a:bodyPr>
          <a:lstStyle/>
          <a:p>
            <a:r>
              <a:rPr lang="en-US" b="1" dirty="0" smtClean="0"/>
              <a:t>Difficulty in tracking expenses</a:t>
            </a:r>
          </a:p>
          <a:p>
            <a:r>
              <a:rPr lang="en-US" b="1" dirty="0" smtClean="0"/>
              <a:t>Inability to create a budget</a:t>
            </a:r>
          </a:p>
          <a:p>
            <a:r>
              <a:rPr lang="en-US" b="1" dirty="0" smtClean="0"/>
              <a:t>Struggling to save money</a:t>
            </a:r>
          </a:p>
          <a:p>
            <a:r>
              <a:rPr lang="en-US" b="1" dirty="0" smtClean="0"/>
              <a:t>High – interest debt</a:t>
            </a:r>
            <a:endParaRPr lang="en-US" b="1" dirty="0"/>
          </a:p>
          <a:p>
            <a:pPr>
              <a:buNone/>
            </a:pPr>
            <a:endParaRPr lang="en-US" dirty="0"/>
          </a:p>
          <a:p>
            <a:endParaRPr lang="en-US" dirty="0"/>
          </a:p>
        </p:txBody>
      </p:sp>
      <p:sp>
        <p:nvSpPr>
          <p:cNvPr id="6" name="Content Placeholder 5">
            <a:extLst>
              <a:ext uri="{FF2B5EF4-FFF2-40B4-BE49-F238E27FC236}">
                <a16:creationId xmlns:a16="http://schemas.microsoft.com/office/drawing/2014/main" xmlns="" id="{3C6CC8E5-7AE6-8398-DD50-E5FE543E3C97}"/>
              </a:ext>
            </a:extLst>
          </p:cNvPr>
          <p:cNvSpPr>
            <a:spLocks noGrp="1"/>
          </p:cNvSpPr>
          <p:nvPr>
            <p:ph idx="13"/>
          </p:nvPr>
        </p:nvSpPr>
        <p:spPr>
          <a:xfrm>
            <a:off x="6099048" y="2112264"/>
            <a:ext cx="4370832" cy="3776472"/>
          </a:xfrm>
        </p:spPr>
        <p:txBody>
          <a:bodyPr/>
          <a:lstStyle/>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a:p>
            <a:endParaRPr lang="en-US" dirty="0"/>
          </a:p>
        </p:txBody>
      </p:sp>
      <p:sp>
        <p:nvSpPr>
          <p:cNvPr id="5" name="Slide Number Placeholder 4">
            <a:extLst>
              <a:ext uri="{FF2B5EF4-FFF2-40B4-BE49-F238E27FC236}">
                <a16:creationId xmlns:a16="http://schemas.microsoft.com/office/drawing/2014/main" xmlns="" id="{8CBF3930-7226-63E0-7754-B4FBBDA56AE5}"/>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5</a:t>
            </a:fld>
            <a:endParaRPr lang="en-US" dirty="0"/>
          </a:p>
        </p:txBody>
      </p:sp>
      <p:pic>
        <p:nvPicPr>
          <p:cNvPr id="7" name="Picture 6" descr="a.jpg"/>
          <p:cNvPicPr>
            <a:picLocks noChangeAspect="1"/>
          </p:cNvPicPr>
          <p:nvPr/>
        </p:nvPicPr>
        <p:blipFill>
          <a:blip r:embed="rId2"/>
          <a:stretch>
            <a:fillRect/>
          </a:stretch>
        </p:blipFill>
        <p:spPr>
          <a:xfrm>
            <a:off x="6031229" y="1924050"/>
            <a:ext cx="4017645" cy="24098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b.jpg"/>
          <p:cNvPicPr>
            <a:picLocks noChangeAspect="1"/>
          </p:cNvPicPr>
          <p:nvPr/>
        </p:nvPicPr>
        <p:blipFill>
          <a:blip r:embed="rId3"/>
          <a:stretch>
            <a:fillRect/>
          </a:stretch>
        </p:blipFill>
        <p:spPr>
          <a:xfrm>
            <a:off x="6417945" y="4476749"/>
            <a:ext cx="4099560" cy="22193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685724192"/>
      </p:ext>
    </p:extLst>
  </p:cSld>
  <p:clrMapOvr>
    <a:masterClrMapping/>
  </p:clrMapOvr>
  <p:transition>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0D5C0C-AC08-411A-5743-AAEE17931EFD}"/>
              </a:ext>
            </a:extLst>
          </p:cNvPr>
          <p:cNvSpPr>
            <a:spLocks noGrp="1"/>
          </p:cNvSpPr>
          <p:nvPr>
            <p:ph type="title"/>
          </p:nvPr>
        </p:nvSpPr>
        <p:spPr>
          <a:xfrm>
            <a:off x="768096" y="685801"/>
            <a:ext cx="5486400" cy="1514474"/>
          </a:xfrm>
        </p:spPr>
        <p:txBody>
          <a:bodyPr>
            <a:normAutofit/>
          </a:bodyPr>
          <a:lstStyle/>
          <a:p>
            <a:r>
              <a:rPr lang="en-US" sz="4400" b="1" u="sng" dirty="0" smtClean="0">
                <a:latin typeface="Bahnschrift SemiBold SemiConden" pitchFamily="34" charset="0"/>
              </a:rPr>
              <a:t>Personal finance management system</a:t>
            </a:r>
            <a:endParaRPr lang="en-US" sz="4400" b="1" u="sng" dirty="0">
              <a:latin typeface="Bahnschrift SemiBold SemiConden" pitchFamily="34" charset="0"/>
            </a:endParaRPr>
          </a:p>
        </p:txBody>
      </p:sp>
      <p:sp>
        <p:nvSpPr>
          <p:cNvPr id="3" name="Text Placeholder 2">
            <a:extLst>
              <a:ext uri="{FF2B5EF4-FFF2-40B4-BE49-F238E27FC236}">
                <a16:creationId xmlns:a16="http://schemas.microsoft.com/office/drawing/2014/main" xmlns="" id="{B37360DF-3FD1-505F-FB7F-3AD167868E9D}"/>
              </a:ext>
            </a:extLst>
          </p:cNvPr>
          <p:cNvSpPr>
            <a:spLocks noGrp="1"/>
          </p:cNvSpPr>
          <p:nvPr>
            <p:ph type="body" sz="quarter" idx="10"/>
          </p:nvPr>
        </p:nvSpPr>
        <p:spPr>
          <a:xfrm>
            <a:off x="768096" y="3019425"/>
            <a:ext cx="5486400" cy="2714625"/>
          </a:xfrm>
        </p:spPr>
        <p:txBody>
          <a:bodyPr>
            <a:normAutofit/>
          </a:bodyPr>
          <a:lstStyle/>
          <a:p>
            <a:pPr>
              <a:buFont typeface="Arial" pitchFamily="34" charset="0"/>
              <a:buChar char="•"/>
            </a:pPr>
            <a:r>
              <a:rPr lang="en-US" sz="3200" dirty="0" smtClean="0">
                <a:latin typeface="Candara" pitchFamily="34" charset="0"/>
              </a:rPr>
              <a:t>Track income and expenses</a:t>
            </a:r>
          </a:p>
          <a:p>
            <a:pPr>
              <a:buFont typeface="Arial" pitchFamily="34" charset="0"/>
              <a:buChar char="•"/>
            </a:pPr>
            <a:r>
              <a:rPr lang="en-US" sz="3200" dirty="0" smtClean="0">
                <a:latin typeface="Candara" pitchFamily="34" charset="0"/>
              </a:rPr>
              <a:t>Create a budget</a:t>
            </a:r>
          </a:p>
          <a:p>
            <a:pPr>
              <a:buFont typeface="Arial" pitchFamily="34" charset="0"/>
              <a:buChar char="•"/>
            </a:pPr>
            <a:r>
              <a:rPr lang="en-US" sz="3200" dirty="0" smtClean="0">
                <a:latin typeface="Candara" pitchFamily="34" charset="0"/>
              </a:rPr>
              <a:t>Set financial goals</a:t>
            </a:r>
          </a:p>
          <a:p>
            <a:pPr>
              <a:buFont typeface="Arial" pitchFamily="34" charset="0"/>
              <a:buChar char="•"/>
            </a:pPr>
            <a:r>
              <a:rPr lang="en-US" sz="3200" dirty="0" smtClean="0">
                <a:latin typeface="Candara" pitchFamily="34" charset="0"/>
              </a:rPr>
              <a:t>Monitor progress</a:t>
            </a:r>
            <a:endParaRPr lang="en-US" sz="3200" dirty="0">
              <a:latin typeface="Candara" pitchFamily="34" charset="0"/>
            </a:endParaRPr>
          </a:p>
          <a:p>
            <a:endParaRPr lang="en-US" dirty="0"/>
          </a:p>
        </p:txBody>
      </p:sp>
      <p:pic>
        <p:nvPicPr>
          <p:cNvPr id="8" name="Picture Placeholder 7" descr="Person with large hat on a wooden chair on the beach">
            <a:extLst>
              <a:ext uri="{FF2B5EF4-FFF2-40B4-BE49-F238E27FC236}">
                <a16:creationId xmlns:a16="http://schemas.microsoft.com/office/drawing/2014/main" xmlns=""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pic>
        <p:nvPicPr>
          <p:cNvPr id="5" name="Picture 4" descr="f.jpg"/>
          <p:cNvPicPr>
            <a:picLocks noChangeAspect="1"/>
          </p:cNvPicPr>
          <p:nvPr/>
        </p:nvPicPr>
        <p:blipFill>
          <a:blip r:embed="rId3"/>
          <a:stretch>
            <a:fillRect/>
          </a:stretch>
        </p:blipFill>
        <p:spPr>
          <a:xfrm>
            <a:off x="6610350" y="142875"/>
            <a:ext cx="4124325" cy="643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 val="2207652183"/>
      </p:ext>
    </p:extLst>
  </p:cSld>
  <p:clrMapOvr>
    <a:masterClrMapping/>
  </p:clrMapOvr>
  <p:transition>
    <p:randomBa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2A5FB9-8092-6AC4-0B88-415B5224C3DC}"/>
              </a:ext>
            </a:extLst>
          </p:cNvPr>
          <p:cNvSpPr>
            <a:spLocks noGrp="1"/>
          </p:cNvSpPr>
          <p:nvPr>
            <p:ph type="title"/>
          </p:nvPr>
        </p:nvSpPr>
        <p:spPr/>
        <p:txBody>
          <a:bodyPr>
            <a:normAutofit/>
          </a:bodyPr>
          <a:lstStyle/>
          <a:p>
            <a:r>
              <a:rPr lang="en-US" b="1" u="sng" dirty="0" smtClean="0">
                <a:solidFill>
                  <a:schemeClr val="accent4">
                    <a:lumMod val="75000"/>
                  </a:schemeClr>
                </a:solidFill>
                <a:latin typeface="Bahnschrift SemiBold SemiConden" pitchFamily="34" charset="0"/>
              </a:rPr>
              <a:t>Key features of the personal finance management system</a:t>
            </a:r>
            <a:endParaRPr lang="en-US" b="1" u="sng" dirty="0">
              <a:latin typeface="Bahnschrift SemiBold SemiConden" pitchFamily="34" charset="0"/>
            </a:endParaRPr>
          </a:p>
        </p:txBody>
      </p:sp>
      <p:sp>
        <p:nvSpPr>
          <p:cNvPr id="3" name="Content Placeholder 2">
            <a:extLst>
              <a:ext uri="{FF2B5EF4-FFF2-40B4-BE49-F238E27FC236}">
                <a16:creationId xmlns:a16="http://schemas.microsoft.com/office/drawing/2014/main" xmlns="" id="{5EDF0A71-CCBA-435C-46F6-1381739D2F56}"/>
              </a:ext>
            </a:extLst>
          </p:cNvPr>
          <p:cNvSpPr>
            <a:spLocks noGrp="1"/>
          </p:cNvSpPr>
          <p:nvPr>
            <p:ph idx="1"/>
          </p:nvPr>
        </p:nvSpPr>
        <p:spPr/>
        <p:txBody>
          <a:bodyPr/>
          <a:lstStyle/>
          <a:p>
            <a:pPr>
              <a:spcAft>
                <a:spcPts val="1800"/>
              </a:spcAft>
              <a:buClr>
                <a:schemeClr val="accent3">
                  <a:lumMod val="75000"/>
                </a:schemeClr>
              </a:buClr>
            </a:pPr>
            <a:r>
              <a:rPr lang="en-US" sz="2400" dirty="0" smtClean="0">
                <a:solidFill>
                  <a:schemeClr val="accent4">
                    <a:lumMod val="50000"/>
                  </a:schemeClr>
                </a:solidFill>
                <a:latin typeface="Candara" pitchFamily="34" charset="0"/>
              </a:rPr>
              <a:t>User – friendly interface</a:t>
            </a:r>
          </a:p>
          <a:p>
            <a:pPr>
              <a:spcAft>
                <a:spcPts val="1800"/>
              </a:spcAft>
              <a:buClr>
                <a:schemeClr val="accent3">
                  <a:lumMod val="75000"/>
                </a:schemeClr>
              </a:buClr>
            </a:pPr>
            <a:r>
              <a:rPr lang="en-US" sz="2400" dirty="0" smtClean="0">
                <a:solidFill>
                  <a:schemeClr val="accent4">
                    <a:lumMod val="50000"/>
                  </a:schemeClr>
                </a:solidFill>
                <a:latin typeface="Candara" pitchFamily="34" charset="0"/>
              </a:rPr>
              <a:t>Expense tracking</a:t>
            </a:r>
          </a:p>
          <a:p>
            <a:pPr>
              <a:spcAft>
                <a:spcPts val="1800"/>
              </a:spcAft>
              <a:buClr>
                <a:schemeClr val="accent3">
                  <a:lumMod val="75000"/>
                </a:schemeClr>
              </a:buClr>
            </a:pPr>
            <a:r>
              <a:rPr lang="en-US" sz="2400" dirty="0" smtClean="0">
                <a:solidFill>
                  <a:schemeClr val="accent4">
                    <a:lumMod val="50000"/>
                  </a:schemeClr>
                </a:solidFill>
                <a:latin typeface="Candara" pitchFamily="34" charset="0"/>
              </a:rPr>
              <a:t>Budgeting</a:t>
            </a:r>
          </a:p>
          <a:p>
            <a:pPr>
              <a:spcAft>
                <a:spcPts val="1800"/>
              </a:spcAft>
              <a:buClr>
                <a:schemeClr val="accent3">
                  <a:lumMod val="75000"/>
                </a:schemeClr>
              </a:buClr>
            </a:pPr>
            <a:r>
              <a:rPr lang="en-US" sz="2400" dirty="0" smtClean="0">
                <a:solidFill>
                  <a:schemeClr val="accent4">
                    <a:lumMod val="50000"/>
                  </a:schemeClr>
                </a:solidFill>
                <a:latin typeface="Candara" pitchFamily="34" charset="0"/>
              </a:rPr>
              <a:t>Goal setting</a:t>
            </a:r>
          </a:p>
          <a:p>
            <a:pPr>
              <a:spcAft>
                <a:spcPts val="1800"/>
              </a:spcAft>
              <a:buClr>
                <a:schemeClr val="accent3">
                  <a:lumMod val="75000"/>
                </a:schemeClr>
              </a:buClr>
            </a:pPr>
            <a:r>
              <a:rPr lang="en-US" sz="2400" dirty="0" smtClean="0">
                <a:solidFill>
                  <a:schemeClr val="accent4">
                    <a:lumMod val="50000"/>
                  </a:schemeClr>
                </a:solidFill>
                <a:latin typeface="Candara" pitchFamily="34" charset="0"/>
              </a:rPr>
              <a:t>Progress monitoring</a:t>
            </a:r>
            <a:endParaRPr lang="en-US" sz="2400" dirty="0">
              <a:solidFill>
                <a:schemeClr val="accent4">
                  <a:lumMod val="50000"/>
                </a:schemeClr>
              </a:solidFill>
              <a:latin typeface="Candara" pitchFamily="34" charset="0"/>
            </a:endParaRPr>
          </a:p>
          <a:p>
            <a:endParaRPr lang="en-US" dirty="0"/>
          </a:p>
        </p:txBody>
      </p:sp>
      <p:sp>
        <p:nvSpPr>
          <p:cNvPr id="5" name="Slide Number Placeholder 4">
            <a:extLst>
              <a:ext uri="{FF2B5EF4-FFF2-40B4-BE49-F238E27FC236}">
                <a16:creationId xmlns:a16="http://schemas.microsoft.com/office/drawing/2014/main" xmlns="" id="{A915BC64-6AC5-A7BE-0281-C9832CBF4D7F}"/>
              </a:ext>
            </a:extLst>
          </p:cNvPr>
          <p:cNvSpPr>
            <a:spLocks noGrp="1"/>
          </p:cNvSpPr>
          <p:nvPr>
            <p:ph type="sldNum" sz="quarter" idx="12"/>
          </p:nvPr>
        </p:nvSpPr>
        <p:spPr/>
        <p:txBody>
          <a:bodyPr/>
          <a:lstStyle/>
          <a:p>
            <a:fld id="{CBD12358-51D2-46B3-9BDE-DF29528B9454}" type="slidenum">
              <a:rPr lang="en-US" smtClean="0"/>
              <a:pPr/>
              <a:t>7</a:t>
            </a:fld>
            <a:endParaRPr lang="en-US" dirty="0"/>
          </a:p>
        </p:txBody>
      </p:sp>
      <p:graphicFrame>
        <p:nvGraphicFramePr>
          <p:cNvPr id="7" name="Content Placeholder 6" descr="A timeline of the product launch">
            <a:extLst>
              <a:ext uri="{FF2B5EF4-FFF2-40B4-BE49-F238E27FC236}">
                <a16:creationId xmlns:a16="http://schemas.microsoft.com/office/drawing/2014/main" xmlns="" id="{801E9530-19BA-1C15-C49F-55660C5772B2}"/>
              </a:ext>
            </a:extLst>
          </p:cNvPr>
          <p:cNvGraphicFramePr>
            <a:graphicFrameLocks noGrp="1"/>
          </p:cNvGraphicFramePr>
          <p:nvPr>
            <p:ph idx="13"/>
            <p:extLst>
              <p:ext uri="{D42A27DB-BD31-4B8C-83A1-F6EECF244321}">
                <p14:modId xmlns:p14="http://schemas.microsoft.com/office/powerpoint/2010/main" xmlns="" val="3808203934"/>
              </p:ext>
            </p:extLst>
          </p:nvPr>
        </p:nvGraphicFramePr>
        <p:xfrm>
          <a:off x="4864100" y="1645920"/>
          <a:ext cx="6383338" cy="374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jpg"/>
          <p:cNvPicPr>
            <a:picLocks noChangeAspect="1"/>
          </p:cNvPicPr>
          <p:nvPr/>
        </p:nvPicPr>
        <p:blipFill>
          <a:blip r:embed="rId6"/>
          <a:stretch>
            <a:fillRect/>
          </a:stretch>
        </p:blipFill>
        <p:spPr>
          <a:xfrm>
            <a:off x="4610100" y="2097498"/>
            <a:ext cx="7067550" cy="46270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xmlns="" val="1408565599"/>
      </p:ext>
    </p:extLst>
  </p:cSld>
  <p:clrMapOvr>
    <a:masterClrMapping/>
  </p:clrMapOvr>
  <p:transition>
    <p:check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077C6F9-B646-5C7D-C75E-C0A52DC72116}"/>
              </a:ext>
            </a:extLst>
          </p:cNvPr>
          <p:cNvSpPr>
            <a:spLocks noGrp="1"/>
          </p:cNvSpPr>
          <p:nvPr>
            <p:ph type="title"/>
          </p:nvPr>
        </p:nvSpPr>
        <p:spPr>
          <a:xfrm>
            <a:off x="224790" y="203835"/>
            <a:ext cx="5204460" cy="1796415"/>
          </a:xfrm>
        </p:spPr>
        <p:txBody>
          <a:bodyPr/>
          <a:lstStyle/>
          <a:p>
            <a:r>
              <a:rPr lang="en-US" dirty="0" smtClean="0">
                <a:latin typeface="Berlin Sans FB Demi" pitchFamily="34" charset="0"/>
              </a:rPr>
              <a:t>C PROGRAMMING IMPLEMENTATION</a:t>
            </a:r>
            <a:endParaRPr lang="en-US" dirty="0">
              <a:latin typeface="Berlin Sans FB Demi" pitchFamily="34" charset="0"/>
            </a:endParaRPr>
          </a:p>
        </p:txBody>
      </p:sp>
      <p:sp>
        <p:nvSpPr>
          <p:cNvPr id="6" name="Content Placeholder 5">
            <a:extLst>
              <a:ext uri="{FF2B5EF4-FFF2-40B4-BE49-F238E27FC236}">
                <a16:creationId xmlns:a16="http://schemas.microsoft.com/office/drawing/2014/main" xmlns="" id="{0560E33F-C072-D53E-4C22-9772E6996B38}"/>
              </a:ext>
            </a:extLst>
          </p:cNvPr>
          <p:cNvSpPr>
            <a:spLocks noGrp="1"/>
          </p:cNvSpPr>
          <p:nvPr>
            <p:ph idx="1"/>
          </p:nvPr>
        </p:nvSpPr>
        <p:spPr>
          <a:xfrm>
            <a:off x="777240" y="3346704"/>
            <a:ext cx="6016752" cy="2670048"/>
          </a:xfrm>
        </p:spPr>
        <p:txBody>
          <a:bodyPr>
            <a:normAutofit/>
          </a:bodyPr>
          <a:lstStyle/>
          <a:p>
            <a:pPr>
              <a:buNone/>
            </a:pPr>
            <a:endParaRPr lang="en-US" dirty="0"/>
          </a:p>
        </p:txBody>
      </p:sp>
      <p:pic>
        <p:nvPicPr>
          <p:cNvPr id="7" name="Picture Placeholder 6" descr="A close up of a weed on the beach">
            <a:extLst>
              <a:ext uri="{FF2B5EF4-FFF2-40B4-BE49-F238E27FC236}">
                <a16:creationId xmlns:a16="http://schemas.microsoft.com/office/drawing/2014/main" xmlns=""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xmlns=""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xmlns="" val="2346848335"/>
      </p:ext>
    </p:extLst>
  </p:cSld>
  <p:clrMapOvr>
    <a:masterClrMapping/>
  </p:clrMapOvr>
  <p:transition>
    <p:checke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0CFC0B0-8375-0EFB-5560-78FD88F24B62}"/>
              </a:ext>
            </a:extLst>
          </p:cNvPr>
          <p:cNvSpPr>
            <a:spLocks noGrp="1"/>
          </p:cNvSpPr>
          <p:nvPr>
            <p:ph type="title"/>
          </p:nvPr>
        </p:nvSpPr>
        <p:spPr>
          <a:xfrm>
            <a:off x="777240" y="667512"/>
            <a:ext cx="3621024" cy="5513832"/>
          </a:xfrm>
        </p:spPr>
        <p:txBody>
          <a:bodyPr/>
          <a:lstStyle/>
          <a:p>
            <a:r>
              <a:rPr lang="en-US" dirty="0"/>
              <a:t>Financial overview</a:t>
            </a:r>
          </a:p>
        </p:txBody>
      </p:sp>
      <p:sp>
        <p:nvSpPr>
          <p:cNvPr id="5" name="Content Placeholder 4">
            <a:extLst>
              <a:ext uri="{FF2B5EF4-FFF2-40B4-BE49-F238E27FC236}">
                <a16:creationId xmlns:a16="http://schemas.microsoft.com/office/drawing/2014/main" xmlns="" id="{26C3EB53-F5A8-F2BE-C684-067C8F8AA61A}"/>
              </a:ext>
            </a:extLst>
          </p:cNvPr>
          <p:cNvSpPr>
            <a:spLocks noGrp="1"/>
          </p:cNvSpPr>
          <p:nvPr>
            <p:ph idx="1"/>
          </p:nvPr>
        </p:nvSpPr>
        <p:spPr>
          <a:xfrm>
            <a:off x="4960620" y="1742313"/>
            <a:ext cx="5276088" cy="4535424"/>
          </a:xfrm>
        </p:spPr>
        <p:txBody>
          <a:bodyPr>
            <a:normAutofit/>
          </a:bodyPr>
          <a:lstStyle/>
          <a:p>
            <a:r>
              <a:rPr lang="en-US" sz="3200" dirty="0" smtClean="0">
                <a:latin typeface="Arial Narrow" pitchFamily="34" charset="0"/>
              </a:rPr>
              <a:t>User wants to track their expenses for the month.</a:t>
            </a:r>
            <a:endParaRPr lang="en-US" sz="3200" dirty="0">
              <a:latin typeface="Arial Narrow" pitchFamily="34" charset="0"/>
            </a:endParaRPr>
          </a:p>
          <a:p>
            <a:r>
              <a:rPr lang="en-US" sz="3200" dirty="0" smtClean="0">
                <a:latin typeface="Arial Narrow" pitchFamily="34" charset="0"/>
              </a:rPr>
              <a:t>User adds transactions for income and expenses.</a:t>
            </a:r>
            <a:endParaRPr lang="en-US" sz="3200" dirty="0">
              <a:latin typeface="Arial Narrow" pitchFamily="34" charset="0"/>
            </a:endParaRPr>
          </a:p>
          <a:p>
            <a:r>
              <a:rPr lang="en-US" sz="3200" dirty="0" smtClean="0">
                <a:latin typeface="Arial Narrow" pitchFamily="34" charset="0"/>
              </a:rPr>
              <a:t>System calculates total income and expenses.</a:t>
            </a:r>
            <a:endParaRPr lang="en-US" sz="3200" dirty="0">
              <a:latin typeface="Arial Narrow" pitchFamily="34" charset="0"/>
            </a:endParaRPr>
          </a:p>
          <a:p>
            <a:r>
              <a:rPr lang="en-US" sz="3200" dirty="0" smtClean="0">
                <a:latin typeface="Arial Narrow" pitchFamily="34" charset="0"/>
              </a:rPr>
              <a:t>System provides a summary of the user’s finances.</a:t>
            </a:r>
            <a:endParaRPr lang="en-US" sz="3200" dirty="0">
              <a:latin typeface="Arial Narrow" pitchFamily="34" charset="0"/>
            </a:endParaRPr>
          </a:p>
        </p:txBody>
      </p:sp>
      <p:sp>
        <p:nvSpPr>
          <p:cNvPr id="3" name="Slide Number Placeholder 2">
            <a:extLst>
              <a:ext uri="{FF2B5EF4-FFF2-40B4-BE49-F238E27FC236}">
                <a16:creationId xmlns:a16="http://schemas.microsoft.com/office/drawing/2014/main" xmlns="" id="{B24C7587-DB63-4AB0-CEFD-FA701A9E8F26}"/>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pic>
        <p:nvPicPr>
          <p:cNvPr id="6" name="Picture 5" descr="d.jpg"/>
          <p:cNvPicPr>
            <a:picLocks noChangeAspect="1"/>
          </p:cNvPicPr>
          <p:nvPr/>
        </p:nvPicPr>
        <p:blipFill>
          <a:blip r:embed="rId2"/>
          <a:stretch>
            <a:fillRect/>
          </a:stretch>
        </p:blipFill>
        <p:spPr>
          <a:xfrm>
            <a:off x="885826" y="914401"/>
            <a:ext cx="3359718" cy="4981574"/>
          </a:xfrm>
          <a:prstGeom prst="rect">
            <a:avLst/>
          </a:prstGeom>
        </p:spPr>
      </p:pic>
      <p:pic>
        <p:nvPicPr>
          <p:cNvPr id="7" name="Picture 6" descr="e.jpg"/>
          <p:cNvPicPr>
            <a:picLocks noChangeAspect="1"/>
          </p:cNvPicPr>
          <p:nvPr/>
        </p:nvPicPr>
        <p:blipFill>
          <a:blip r:embed="rId3"/>
          <a:stretch>
            <a:fillRect/>
          </a:stretch>
        </p:blipFill>
        <p:spPr>
          <a:xfrm>
            <a:off x="4533899" y="158115"/>
            <a:ext cx="6019801" cy="1118235"/>
          </a:xfrm>
          <a:prstGeom prst="rect">
            <a:avLst/>
          </a:prstGeom>
          <a:ln>
            <a:noFill/>
          </a:ln>
          <a:effectLst>
            <a:softEdge rad="112500"/>
          </a:effectLst>
        </p:spPr>
      </p:pic>
    </p:spTree>
    <p:extLst>
      <p:ext uri="{BB962C8B-B14F-4D97-AF65-F5344CB8AC3E}">
        <p14:creationId xmlns:p14="http://schemas.microsoft.com/office/powerpoint/2010/main" xmlns="" val="675328774"/>
      </p:ext>
    </p:extLst>
  </p:cSld>
  <p:clrMapOvr>
    <a:masterClrMapping/>
  </p:clrMapOvr>
  <p:transition>
    <p:comb/>
  </p:transition>
  <p:timing>
    <p:tnLst>
      <p:par>
        <p:cTn id="1" dur="indefinite" restart="never" nodeType="tmRoot"/>
      </p:par>
    </p:tnLst>
  </p:timing>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3.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284</Words>
  <Application>Microsoft Office PowerPoint</Application>
  <PresentationFormat>Custom</PresentationFormat>
  <Paragraphs>98</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  Personal finance management    “a simple and effective to manage your finances”</vt:lpstr>
      <vt:lpstr>About us…..  Department : Computer Science Engineering  Course : B.Tech CSE Specialization Artificial Intelligence  Year &amp; Semester :  1st year 2nd sem.  </vt:lpstr>
      <vt:lpstr>1. Introduction   2. Problem Statement  3. Solution Overview  4. System Features  5. C Programming Implementation  6. Example Use Case  7. Conclusion  8. Future Work  </vt:lpstr>
      <vt:lpstr>   introduction…</vt:lpstr>
      <vt:lpstr>Why Personal Finance Management is Important ?</vt:lpstr>
      <vt:lpstr>Personal finance management system</vt:lpstr>
      <vt:lpstr>Key features of the personal finance management system</vt:lpstr>
      <vt:lpstr>C PROGRAMMING IMPLEMENTATION</vt:lpstr>
      <vt:lpstr>Financial overview</vt:lpstr>
      <vt:lpstr>CONCLUSION…</vt:lpstr>
      <vt:lpstr>Future work…  * Add more features, such as budgeting and goal setting.  *Implement data encryption for security.  *Create a graphical user interface.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cp:revision>
  <dcterms:created xsi:type="dcterms:W3CDTF">2021-05-30T14:58:49Z</dcterms:created>
  <dcterms:modified xsi:type="dcterms:W3CDTF">2025-02-01T15:39:36Z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